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93" r:id="rId2"/>
    <p:sldId id="264" r:id="rId3"/>
    <p:sldId id="297" r:id="rId4"/>
    <p:sldId id="278" r:id="rId5"/>
    <p:sldId id="262" r:id="rId6"/>
    <p:sldId id="288" r:id="rId7"/>
    <p:sldId id="298" r:id="rId8"/>
    <p:sldId id="299" r:id="rId9"/>
    <p:sldId id="300" r:id="rId10"/>
    <p:sldId id="310" r:id="rId11"/>
    <p:sldId id="301" r:id="rId12"/>
    <p:sldId id="305" r:id="rId13"/>
    <p:sldId id="302" r:id="rId14"/>
    <p:sldId id="306" r:id="rId15"/>
    <p:sldId id="303" r:id="rId16"/>
    <p:sldId id="307" r:id="rId17"/>
    <p:sldId id="304" r:id="rId18"/>
    <p:sldId id="308" r:id="rId19"/>
    <p:sldId id="309" r:id="rId20"/>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a:defRPr>
    </a:lvl1pPr>
    <a:lvl2pPr marL="0" marR="0" indent="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a:defRPr>
    </a:lvl2pPr>
    <a:lvl3pPr marL="0" marR="0" indent="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a:defRPr>
    </a:lvl3pPr>
    <a:lvl4pPr marL="0" marR="0" indent="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a:defRPr>
    </a:lvl4pPr>
    <a:lvl5pPr marL="0" marR="0" indent="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a:defRPr>
    </a:lvl5pPr>
    <a:lvl6pPr marL="0" marR="0" indent="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a:defRPr>
    </a:lvl6pPr>
    <a:lvl7pPr marL="0" marR="0" indent="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a:defRPr>
    </a:lvl7pPr>
    <a:lvl8pPr marL="0" marR="0" indent="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a:defRPr>
    </a:lvl8pPr>
    <a:lvl9pPr marL="0" marR="0" indent="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00" d="100"/>
          <a:sy n="100" d="100"/>
        </p:scale>
        <p:origin x="87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1450" latinLnBrk="0">
      <a:lnSpc>
        <a:spcPct val="117999"/>
      </a:lnSpc>
      <a:defRPr sz="825">
        <a:latin typeface="+mj-lt"/>
        <a:ea typeface="+mj-ea"/>
        <a:cs typeface="+mj-cs"/>
        <a:sym typeface="Helvetica Neue"/>
      </a:defRPr>
    </a:lvl1pPr>
    <a:lvl2pPr indent="85725" defTabSz="171450" latinLnBrk="0">
      <a:lnSpc>
        <a:spcPct val="117999"/>
      </a:lnSpc>
      <a:defRPr sz="825">
        <a:latin typeface="+mj-lt"/>
        <a:ea typeface="+mj-ea"/>
        <a:cs typeface="+mj-cs"/>
        <a:sym typeface="Helvetica Neue"/>
      </a:defRPr>
    </a:lvl2pPr>
    <a:lvl3pPr indent="171450" defTabSz="171450" latinLnBrk="0">
      <a:lnSpc>
        <a:spcPct val="117999"/>
      </a:lnSpc>
      <a:defRPr sz="825">
        <a:latin typeface="+mj-lt"/>
        <a:ea typeface="+mj-ea"/>
        <a:cs typeface="+mj-cs"/>
        <a:sym typeface="Helvetica Neue"/>
      </a:defRPr>
    </a:lvl3pPr>
    <a:lvl4pPr indent="257175" defTabSz="171450" latinLnBrk="0">
      <a:lnSpc>
        <a:spcPct val="117999"/>
      </a:lnSpc>
      <a:defRPr sz="825">
        <a:latin typeface="+mj-lt"/>
        <a:ea typeface="+mj-ea"/>
        <a:cs typeface="+mj-cs"/>
        <a:sym typeface="Helvetica Neue"/>
      </a:defRPr>
    </a:lvl4pPr>
    <a:lvl5pPr indent="342900" defTabSz="171450" latinLnBrk="0">
      <a:lnSpc>
        <a:spcPct val="117999"/>
      </a:lnSpc>
      <a:defRPr sz="825">
        <a:latin typeface="+mj-lt"/>
        <a:ea typeface="+mj-ea"/>
        <a:cs typeface="+mj-cs"/>
        <a:sym typeface="Helvetica Neue"/>
      </a:defRPr>
    </a:lvl5pPr>
    <a:lvl6pPr indent="428625" defTabSz="171450" latinLnBrk="0">
      <a:lnSpc>
        <a:spcPct val="117999"/>
      </a:lnSpc>
      <a:defRPr sz="825">
        <a:latin typeface="+mj-lt"/>
        <a:ea typeface="+mj-ea"/>
        <a:cs typeface="+mj-cs"/>
        <a:sym typeface="Helvetica Neue"/>
      </a:defRPr>
    </a:lvl6pPr>
    <a:lvl7pPr indent="514350" defTabSz="171450" latinLnBrk="0">
      <a:lnSpc>
        <a:spcPct val="117999"/>
      </a:lnSpc>
      <a:defRPr sz="825">
        <a:latin typeface="+mj-lt"/>
        <a:ea typeface="+mj-ea"/>
        <a:cs typeface="+mj-cs"/>
        <a:sym typeface="Helvetica Neue"/>
      </a:defRPr>
    </a:lvl7pPr>
    <a:lvl8pPr indent="600075" defTabSz="171450" latinLnBrk="0">
      <a:lnSpc>
        <a:spcPct val="117999"/>
      </a:lnSpc>
      <a:defRPr sz="825">
        <a:latin typeface="+mj-lt"/>
        <a:ea typeface="+mj-ea"/>
        <a:cs typeface="+mj-cs"/>
        <a:sym typeface="Helvetica Neue"/>
      </a:defRPr>
    </a:lvl8pPr>
    <a:lvl9pPr indent="685800" defTabSz="171450" latinLnBrk="0">
      <a:lnSpc>
        <a:spcPct val="117999"/>
      </a:lnSpc>
      <a:defRPr sz="825">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666750" y="862013"/>
            <a:ext cx="7810500" cy="1743075"/>
          </a:xfrm>
          <a:prstGeom prst="rect">
            <a:avLst/>
          </a:prstGeom>
        </p:spPr>
        <p:txBody>
          <a:bodyPr anchor="b"/>
          <a:lstStyle/>
          <a:p>
            <a:r>
              <a:t>Title Text</a:t>
            </a:r>
          </a:p>
        </p:txBody>
      </p:sp>
      <p:sp>
        <p:nvSpPr>
          <p:cNvPr id="12" name="Shape 12"/>
          <p:cNvSpPr>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1650"/>
            </a:lvl1pPr>
            <a:lvl2pPr marL="0" indent="0" algn="ctr">
              <a:spcBef>
                <a:spcPts val="0"/>
              </a:spcBef>
              <a:buSzTx/>
              <a:buNone/>
              <a:defRPr sz="1650"/>
            </a:lvl2pPr>
            <a:lvl3pPr marL="0" indent="0" algn="ctr">
              <a:spcBef>
                <a:spcPts val="0"/>
              </a:spcBef>
              <a:buSzTx/>
              <a:buNone/>
              <a:defRPr sz="1650"/>
            </a:lvl3pPr>
            <a:lvl4pPr marL="0" indent="0" algn="ctr">
              <a:spcBef>
                <a:spcPts val="0"/>
              </a:spcBef>
              <a:buSzTx/>
              <a:buNone/>
              <a:defRPr sz="1650"/>
            </a:lvl4pPr>
            <a:lvl5pPr marL="0" indent="0"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9144000" cy="5143500"/>
          </a:xfrm>
          <a:prstGeom prst="rect">
            <a:avLst/>
          </a:prstGeom>
        </p:spPr>
        <p:txBody>
          <a:bodyPr lIns="91439" tIns="45719" rIns="91439" bIns="45719" anchor="t">
            <a:noAutofit/>
          </a:bodyPr>
          <a:lstStyle/>
          <a:p>
            <a:endParaRPr dirty="0"/>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666750" y="1700213"/>
            <a:ext cx="7810500" cy="1743075"/>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4937242" y="414338"/>
            <a:ext cx="3571877" cy="4314825"/>
          </a:xfrm>
          <a:prstGeom prst="rect">
            <a:avLst/>
          </a:prstGeom>
        </p:spPr>
        <p:txBody>
          <a:bodyPr lIns="91439" tIns="45719" rIns="91439" bIns="45719" anchor="t">
            <a:noAutofit/>
          </a:bodyPr>
          <a:lstStyle/>
          <a:p>
            <a:endParaRPr dirty="0"/>
          </a:p>
        </p:txBody>
      </p:sp>
      <p:sp>
        <p:nvSpPr>
          <p:cNvPr id="39" name="Shape 39"/>
          <p:cNvSpPr>
            <a:spLocks noGrp="1"/>
          </p:cNvSpPr>
          <p:nvPr>
            <p:ph type="title"/>
          </p:nvPr>
        </p:nvSpPr>
        <p:spPr>
          <a:xfrm>
            <a:off x="619125" y="414338"/>
            <a:ext cx="3833813" cy="2105025"/>
          </a:xfrm>
          <a:prstGeom prst="rect">
            <a:avLst/>
          </a:prstGeom>
        </p:spPr>
        <p:txBody>
          <a:bodyPr anchor="b"/>
          <a:lstStyle>
            <a:lvl1pPr>
              <a:defRPr sz="3150"/>
            </a:lvl1pPr>
          </a:lstStyle>
          <a:p>
            <a:r>
              <a:t>Title Text</a:t>
            </a:r>
          </a:p>
        </p:txBody>
      </p:sp>
      <p:sp>
        <p:nvSpPr>
          <p:cNvPr id="40" name="Shape 40"/>
          <p:cNvSpPr>
            <a:spLocks noGrp="1"/>
          </p:cNvSpPr>
          <p:nvPr>
            <p:ph type="body" sz="quarter" idx="1"/>
          </p:nvPr>
        </p:nvSpPr>
        <p:spPr>
          <a:xfrm>
            <a:off x="619125" y="2566988"/>
            <a:ext cx="3833813" cy="2162175"/>
          </a:xfrm>
          <a:prstGeom prst="rect">
            <a:avLst/>
          </a:prstGeom>
        </p:spPr>
        <p:txBody>
          <a:bodyPr anchor="t"/>
          <a:lstStyle>
            <a:lvl1pPr marL="0" indent="0" algn="ctr">
              <a:spcBef>
                <a:spcPts val="0"/>
              </a:spcBef>
              <a:buSzTx/>
              <a:buNone/>
              <a:defRPr sz="1650"/>
            </a:lvl1pPr>
            <a:lvl2pPr marL="0" indent="0" algn="ctr">
              <a:spcBef>
                <a:spcPts val="0"/>
              </a:spcBef>
              <a:buSzTx/>
              <a:buNone/>
              <a:defRPr sz="1650"/>
            </a:lvl2pPr>
            <a:lvl3pPr marL="0" indent="0" algn="ctr">
              <a:spcBef>
                <a:spcPts val="0"/>
              </a:spcBef>
              <a:buSzTx/>
              <a:buNone/>
              <a:defRPr sz="1650"/>
            </a:lvl3pPr>
            <a:lvl4pPr marL="0" indent="0" algn="ctr">
              <a:spcBef>
                <a:spcPts val="0"/>
              </a:spcBef>
              <a:buSzTx/>
              <a:buNone/>
              <a:defRPr sz="1650"/>
            </a:lvl4pPr>
            <a:lvl5pPr marL="0" indent="0"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938713" y="1214437"/>
            <a:ext cx="3571875" cy="3452813"/>
          </a:xfrm>
          <a:prstGeom prst="rect">
            <a:avLst/>
          </a:prstGeom>
        </p:spPr>
        <p:txBody>
          <a:bodyPr lIns="91439" tIns="45719" rIns="91439" bIns="45719" anchor="t">
            <a:noAutofit/>
          </a:bodyPr>
          <a:lstStyle/>
          <a:p>
            <a:endParaRPr dirty="0"/>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633413" y="1214437"/>
            <a:ext cx="3752850" cy="3452813"/>
          </a:xfrm>
          <a:prstGeom prst="rect">
            <a:avLst/>
          </a:prstGeom>
        </p:spPr>
        <p:txBody>
          <a:bodyPr/>
          <a:lstStyle>
            <a:lvl1pPr marL="209550" indent="-209550">
              <a:spcBef>
                <a:spcPts val="1688"/>
              </a:spcBef>
              <a:defRPr sz="1688"/>
            </a:lvl1pPr>
            <a:lvl2pPr marL="419100" indent="-209550">
              <a:spcBef>
                <a:spcPts val="1688"/>
              </a:spcBef>
              <a:defRPr sz="1688"/>
            </a:lvl2pPr>
            <a:lvl3pPr marL="628650" indent="-209550">
              <a:spcBef>
                <a:spcPts val="1688"/>
              </a:spcBef>
              <a:defRPr sz="1688"/>
            </a:lvl3pPr>
            <a:lvl4pPr marL="838200" indent="-209550">
              <a:spcBef>
                <a:spcPts val="1688"/>
              </a:spcBef>
              <a:defRPr sz="1688"/>
            </a:lvl4pPr>
            <a:lvl5pPr marL="1047750" indent="-209550">
              <a:spcBef>
                <a:spcPts val="1688"/>
              </a:spcBef>
              <a:defRPr sz="1688"/>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633413" y="666750"/>
            <a:ext cx="7877175" cy="38052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5910262" y="2643187"/>
            <a:ext cx="2776538" cy="2081213"/>
          </a:xfrm>
          <a:prstGeom prst="rect">
            <a:avLst/>
          </a:prstGeom>
        </p:spPr>
        <p:txBody>
          <a:bodyPr lIns="91439" tIns="45719" rIns="91439" bIns="45719" anchor="t">
            <a:noAutofit/>
          </a:bodyPr>
          <a:lstStyle/>
          <a:p>
            <a:endParaRPr dirty="0"/>
          </a:p>
        </p:txBody>
      </p:sp>
      <p:sp>
        <p:nvSpPr>
          <p:cNvPr id="84" name="Shape 84"/>
          <p:cNvSpPr>
            <a:spLocks noGrp="1"/>
          </p:cNvSpPr>
          <p:nvPr>
            <p:ph type="pic" sz="quarter" idx="14"/>
          </p:nvPr>
        </p:nvSpPr>
        <p:spPr>
          <a:xfrm>
            <a:off x="5910262" y="423862"/>
            <a:ext cx="2776538" cy="2081213"/>
          </a:xfrm>
          <a:prstGeom prst="rect">
            <a:avLst/>
          </a:prstGeom>
        </p:spPr>
        <p:txBody>
          <a:bodyPr lIns="91439" tIns="45719" rIns="91439" bIns="45719" anchor="t">
            <a:noAutofit/>
          </a:bodyPr>
          <a:lstStyle/>
          <a:p>
            <a:endParaRPr dirty="0"/>
          </a:p>
        </p:txBody>
      </p:sp>
      <p:sp>
        <p:nvSpPr>
          <p:cNvPr id="85" name="Shape 85"/>
          <p:cNvSpPr>
            <a:spLocks noGrp="1"/>
          </p:cNvSpPr>
          <p:nvPr>
            <p:ph type="pic" idx="15"/>
          </p:nvPr>
        </p:nvSpPr>
        <p:spPr>
          <a:xfrm>
            <a:off x="452438" y="423862"/>
            <a:ext cx="5314950" cy="4300538"/>
          </a:xfrm>
          <a:prstGeom prst="rect">
            <a:avLst/>
          </a:prstGeom>
        </p:spPr>
        <p:txBody>
          <a:bodyPr lIns="91439" tIns="45719" rIns="91439" bIns="45719" anchor="t">
            <a:noAutofit/>
          </a:bodyPr>
          <a:lstStyle/>
          <a:p>
            <a:endParaRPr dirty="0"/>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895350" y="3357563"/>
            <a:ext cx="7358063" cy="257175"/>
          </a:xfrm>
          <a:prstGeom prst="rect">
            <a:avLst/>
          </a:prstGeom>
        </p:spPr>
        <p:txBody>
          <a:bodyPr anchor="t"/>
          <a:lstStyle>
            <a:lvl1pPr marL="0" indent="0" algn="ctr">
              <a:spcBef>
                <a:spcPts val="0"/>
              </a:spcBef>
              <a:buSzTx/>
              <a:buNone/>
              <a:defRPr sz="1425">
                <a:latin typeface="+mn-lt"/>
                <a:ea typeface="+mn-ea"/>
                <a:cs typeface="+mn-cs"/>
                <a:sym typeface="Helvetica"/>
              </a:defRPr>
            </a:lvl1pPr>
            <a:lvl2pPr marL="412139" indent="-174014" algn="ctr">
              <a:spcBef>
                <a:spcPts val="0"/>
              </a:spcBef>
              <a:defRPr sz="1425">
                <a:latin typeface="+mn-lt"/>
                <a:ea typeface="+mn-ea"/>
                <a:cs typeface="+mn-cs"/>
                <a:sym typeface="Helvetica"/>
              </a:defRPr>
            </a:lvl2pPr>
            <a:lvl3pPr marL="650264" indent="-174014" algn="ctr">
              <a:spcBef>
                <a:spcPts val="0"/>
              </a:spcBef>
              <a:defRPr sz="1425">
                <a:latin typeface="+mn-lt"/>
                <a:ea typeface="+mn-ea"/>
                <a:cs typeface="+mn-cs"/>
                <a:sym typeface="Helvetica"/>
              </a:defRPr>
            </a:lvl3pPr>
            <a:lvl4pPr marL="888389" indent="-174014" algn="ctr">
              <a:spcBef>
                <a:spcPts val="0"/>
              </a:spcBef>
              <a:defRPr sz="1425">
                <a:latin typeface="+mn-lt"/>
                <a:ea typeface="+mn-ea"/>
                <a:cs typeface="+mn-cs"/>
                <a:sym typeface="Helvetica"/>
              </a:defRPr>
            </a:lvl4pPr>
            <a:lvl5pPr marL="1126514" indent="-174014" algn="ctr">
              <a:spcBef>
                <a:spcPts val="0"/>
              </a:spcBef>
              <a:defRPr sz="1425">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body" sz="quarter" idx="13"/>
          </p:nvPr>
        </p:nvSpPr>
        <p:spPr>
          <a:xfrm>
            <a:off x="895350" y="2266950"/>
            <a:ext cx="7358063" cy="333375"/>
          </a:xfrm>
          <a:prstGeom prst="rect">
            <a:avLst/>
          </a:prstGeom>
        </p:spPr>
        <p:txBody>
          <a:bodyPr/>
          <a:lstStyle/>
          <a:p>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33413" y="357188"/>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33413" y="1214437"/>
            <a:ext cx="7877175" cy="3452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41380" y="4905375"/>
            <a:ext cx="256480" cy="241092"/>
          </a:xfrm>
          <a:prstGeom prst="rect">
            <a:avLst/>
          </a:prstGeom>
          <a:ln w="12700">
            <a:miter lim="400000"/>
          </a:ln>
        </p:spPr>
        <p:txBody>
          <a:bodyPr wrap="none" lIns="50800" tIns="50800" rIns="50800" bIns="50800">
            <a:spAutoFit/>
          </a:bodyPr>
          <a:lstStyle>
            <a:lvl1pPr>
              <a:defRPr sz="900">
                <a:latin typeface="Helvetica Light"/>
                <a:ea typeface="Helvetica Light"/>
                <a:cs typeface="Helvetica Light"/>
                <a:sym typeface="Helvetica Light"/>
              </a:defRPr>
            </a:lvl1pPr>
          </a:lstStyle>
          <a:p>
            <a:fld id="{86CB4B4D-7CA3-9044-876B-883B54F8677D}" type="slidenum">
              <a:t>‹#›</a:t>
            </a:fld>
            <a:endParaRPr dirty="0"/>
          </a:p>
        </p:txBody>
      </p:sp>
      <p:pic>
        <p:nvPicPr>
          <p:cNvPr id="5" name="forerunner_notes_1.jpg">
            <a:extLst>
              <a:ext uri="{FF2B5EF4-FFF2-40B4-BE49-F238E27FC236}">
                <a16:creationId xmlns:a16="http://schemas.microsoft.com/office/drawing/2014/main" id="{59D5FEA8-D3F4-244B-B165-421C554FB37C}"/>
              </a:ext>
            </a:extLst>
          </p:cNvPr>
          <p:cNvPicPr>
            <a:picLocks noChangeAspect="1"/>
          </p:cNvPicPr>
          <p:nvPr userDrawn="1"/>
        </p:nvPicPr>
        <p:blipFill>
          <a:blip r:embed="rId13"/>
          <a:stretch>
            <a:fillRect/>
          </a:stretch>
        </p:blipFill>
        <p:spPr>
          <a:xfrm>
            <a:off x="-1" y="0"/>
            <a:ext cx="9144000" cy="51435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238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Helvetica Light"/>
          <a:ea typeface="Helvetica Light"/>
          <a:cs typeface="Helvetica Light"/>
          <a:sym typeface="Helvetica Light"/>
        </a:defRPr>
      </a:lvl1pPr>
      <a:lvl2pPr marL="4762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Helvetica Light"/>
          <a:ea typeface="Helvetica Light"/>
          <a:cs typeface="Helvetica Light"/>
          <a:sym typeface="Helvetica Light"/>
        </a:defRPr>
      </a:lvl2pPr>
      <a:lvl3pPr marL="7143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Helvetica Light"/>
          <a:ea typeface="Helvetica Light"/>
          <a:cs typeface="Helvetica Light"/>
          <a:sym typeface="Helvetica Light"/>
        </a:defRPr>
      </a:lvl3pPr>
      <a:lvl4pPr marL="9525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Helvetica Light"/>
          <a:ea typeface="Helvetica Light"/>
          <a:cs typeface="Helvetica Light"/>
          <a:sym typeface="Helvetica Light"/>
        </a:defRPr>
      </a:lvl4pPr>
      <a:lvl5pPr marL="11906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Helvetica Light"/>
          <a:ea typeface="Helvetica Light"/>
          <a:cs typeface="Helvetica Light"/>
          <a:sym typeface="Helvetica Light"/>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Helvetica Light"/>
          <a:ea typeface="Helvetica Light"/>
          <a:cs typeface="Helvetica Light"/>
          <a:sym typeface="Helvetica Light"/>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Helvetica Light"/>
          <a:ea typeface="Helvetica Light"/>
          <a:cs typeface="Helvetica Light"/>
          <a:sym typeface="Helvetica Light"/>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Helvetica Light"/>
          <a:ea typeface="Helvetica Light"/>
          <a:cs typeface="Helvetica Light"/>
          <a:sym typeface="Helvetica Light"/>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forerunner_graphic_final.jpg"/>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3" name="TextBox 2">
            <a:extLst>
              <a:ext uri="{FF2B5EF4-FFF2-40B4-BE49-F238E27FC236}">
                <a16:creationId xmlns:a16="http://schemas.microsoft.com/office/drawing/2014/main" id="{6A7FB18A-7471-F140-A1E9-647D9A10D404}"/>
              </a:ext>
            </a:extLst>
          </p:cNvPr>
          <p:cNvSpPr txBox="1"/>
          <p:nvPr/>
        </p:nvSpPr>
        <p:spPr>
          <a:xfrm>
            <a:off x="227598" y="3154062"/>
            <a:ext cx="8105670" cy="9618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defTabSz="219075"/>
            <a:r>
              <a:rPr lang="en-US" sz="3000" b="1" dirty="0">
                <a:solidFill>
                  <a:schemeClr val="accent1">
                    <a:lumMod val="75000"/>
                  </a:schemeClr>
                </a:solidFill>
                <a:latin typeface="+mj-lt"/>
                <a:ea typeface="+mj-ea"/>
                <a:cs typeface="+mj-cs"/>
              </a:rPr>
              <a:t>LEARNING LESSONS OF FAITH FROM THOSE WHO HAVE GONE BEFORE</a:t>
            </a:r>
          </a:p>
        </p:txBody>
      </p:sp>
    </p:spTree>
    <p:extLst>
      <p:ext uri="{BB962C8B-B14F-4D97-AF65-F5344CB8AC3E}">
        <p14:creationId xmlns:p14="http://schemas.microsoft.com/office/powerpoint/2010/main" val="120887335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forerunner_notes_1.jpg"/>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5" name="TextBox 4">
            <a:extLst>
              <a:ext uri="{FF2B5EF4-FFF2-40B4-BE49-F238E27FC236}">
                <a16:creationId xmlns:a16="http://schemas.microsoft.com/office/drawing/2014/main" id="{0DE38147-E565-9946-A744-3A0BBE95DB93}"/>
              </a:ext>
            </a:extLst>
          </p:cNvPr>
          <p:cNvSpPr txBox="1"/>
          <p:nvPr/>
        </p:nvSpPr>
        <p:spPr>
          <a:xfrm>
            <a:off x="269822" y="110402"/>
            <a:ext cx="8874177" cy="575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rmAutofit/>
          </a:bodyPr>
          <a:lstStyle/>
          <a:p>
            <a:pPr algn="l" defTabSz="219075"/>
            <a:r>
              <a:rPr lang="en-US" sz="2800" b="1" i="1" dirty="0" smtClean="0">
                <a:solidFill>
                  <a:schemeClr val="accent1">
                    <a:lumMod val="75000"/>
                  </a:schemeClr>
                </a:solidFill>
                <a:latin typeface="Helvetica" pitchFamily="2" charset="0"/>
              </a:rPr>
              <a:t>The mature Moses Walking with God</a:t>
            </a:r>
            <a:endParaRPr lang="en-US" sz="1600" b="1" i="1" dirty="0">
              <a:solidFill>
                <a:schemeClr val="accent1">
                  <a:lumMod val="75000"/>
                </a:schemeClr>
              </a:solidFill>
              <a:latin typeface="Helvetica" pitchFamily="2" charset="0"/>
              <a:ea typeface="+mj-ea"/>
              <a:cs typeface="+mj-cs"/>
            </a:endParaRPr>
          </a:p>
        </p:txBody>
      </p:sp>
      <p:sp>
        <p:nvSpPr>
          <p:cNvPr id="9" name="Shape 125">
            <a:extLst>
              <a:ext uri="{FF2B5EF4-FFF2-40B4-BE49-F238E27FC236}">
                <a16:creationId xmlns:a16="http://schemas.microsoft.com/office/drawing/2014/main" id="{54BF70DD-A51D-1845-B090-2F346E6A6634}"/>
              </a:ext>
            </a:extLst>
          </p:cNvPr>
          <p:cNvSpPr/>
          <p:nvPr/>
        </p:nvSpPr>
        <p:spPr>
          <a:xfrm>
            <a:off x="269711" y="891541"/>
            <a:ext cx="8874288" cy="3537288"/>
          </a:xfrm>
          <a:prstGeom prst="rect">
            <a:avLst/>
          </a:prstGeom>
          <a:solidFill>
            <a:srgbClr val="DDDDDD">
              <a:alpha val="50980"/>
            </a:srgbClr>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ormAutofit/>
          </a:bodyPr>
          <a:lstStyle/>
          <a:p>
            <a:pPr marL="514350" indent="-514350" algn="l">
              <a:buSzPct val="100000"/>
              <a:buFont typeface="+mj-lt"/>
              <a:buAutoNum type="alphaUcPeriod"/>
              <a:defRPr sz="3700">
                <a:latin typeface="Roboto Light"/>
                <a:ea typeface="Roboto Light"/>
                <a:cs typeface="Roboto Light"/>
                <a:sym typeface="Roboto Light"/>
              </a:defRPr>
            </a:pPr>
            <a:r>
              <a:rPr lang="en-US" sz="2800" b="1" dirty="0" smtClean="0">
                <a:solidFill>
                  <a:srgbClr val="FF0000"/>
                </a:solidFill>
                <a:latin typeface="Calibri" panose="020F0502020204030204" pitchFamily="34" charset="0"/>
                <a:cs typeface="Calibri" panose="020F0502020204030204" pitchFamily="34" charset="0"/>
              </a:rPr>
              <a:t>Pleading</a:t>
            </a:r>
            <a:r>
              <a:rPr lang="en-US" sz="2800" b="1" dirty="0" smtClean="0">
                <a:solidFill>
                  <a:schemeClr val="accent1">
                    <a:lumMod val="75000"/>
                  </a:schemeClr>
                </a:solidFill>
                <a:latin typeface="Calibri" panose="020F0502020204030204" pitchFamily="34" charset="0"/>
                <a:cs typeface="Calibri" panose="020F0502020204030204" pitchFamily="34" charset="0"/>
              </a:rPr>
              <a:t> for others</a:t>
            </a:r>
          </a:p>
          <a:p>
            <a:pPr marL="514350" indent="-514350" algn="l">
              <a:buSzPct val="100000"/>
              <a:buFont typeface="+mj-lt"/>
              <a:buAutoNum type="alphaUcPeriod"/>
              <a:defRPr sz="3700">
                <a:latin typeface="Roboto Light"/>
                <a:ea typeface="Roboto Light"/>
                <a:cs typeface="Roboto Light"/>
                <a:sym typeface="Roboto Light"/>
              </a:defRPr>
            </a:pPr>
            <a:endParaRPr lang="en-US" sz="2800" b="1" dirty="0" smtClean="0">
              <a:solidFill>
                <a:schemeClr val="accent1">
                  <a:lumMod val="75000"/>
                </a:schemeClr>
              </a:solidFill>
              <a:latin typeface="Calibri" panose="020F0502020204030204" pitchFamily="34" charset="0"/>
              <a:cs typeface="Calibri" panose="020F0502020204030204" pitchFamily="34" charset="0"/>
            </a:endParaRPr>
          </a:p>
          <a:p>
            <a:pPr marL="514350" indent="-514350" algn="l">
              <a:buSzPct val="100000"/>
              <a:buFont typeface="+mj-lt"/>
              <a:buAutoNum type="alphaUcPeriod"/>
              <a:defRPr sz="3700">
                <a:latin typeface="Roboto Light"/>
                <a:ea typeface="Roboto Light"/>
                <a:cs typeface="Roboto Light"/>
                <a:sym typeface="Roboto Light"/>
              </a:defRPr>
            </a:pPr>
            <a:r>
              <a:rPr lang="en-US" sz="2800" b="1" dirty="0" smtClean="0">
                <a:solidFill>
                  <a:srgbClr val="FF0000"/>
                </a:solidFill>
                <a:latin typeface="Calibri" panose="020F0502020204030204" pitchFamily="34" charset="0"/>
                <a:cs typeface="Calibri" panose="020F0502020204030204" pitchFamily="34" charset="0"/>
              </a:rPr>
              <a:t>Yearning</a:t>
            </a:r>
            <a:r>
              <a:rPr lang="en-US" sz="2800" b="1" dirty="0" smtClean="0">
                <a:solidFill>
                  <a:schemeClr val="accent1">
                    <a:lumMod val="75000"/>
                  </a:schemeClr>
                </a:solidFill>
                <a:latin typeface="Calibri" panose="020F0502020204030204" pitchFamily="34" charset="0"/>
                <a:cs typeface="Calibri" panose="020F0502020204030204" pitchFamily="34" charset="0"/>
              </a:rPr>
              <a:t> for the presence of God</a:t>
            </a:r>
          </a:p>
          <a:p>
            <a:pPr marL="514350" indent="-514350" algn="l">
              <a:buSzPct val="100000"/>
              <a:buFont typeface="+mj-lt"/>
              <a:buAutoNum type="alphaUcPeriod"/>
              <a:defRPr sz="3700">
                <a:latin typeface="Roboto Light"/>
                <a:ea typeface="Roboto Light"/>
                <a:cs typeface="Roboto Light"/>
                <a:sym typeface="Roboto Light"/>
              </a:defRPr>
            </a:pPr>
            <a:endParaRPr lang="en-US" sz="2800" b="1" dirty="0" smtClean="0">
              <a:solidFill>
                <a:schemeClr val="accent1">
                  <a:lumMod val="75000"/>
                </a:schemeClr>
              </a:solidFill>
              <a:latin typeface="Calibri" panose="020F0502020204030204" pitchFamily="34" charset="0"/>
              <a:cs typeface="Calibri" panose="020F0502020204030204" pitchFamily="34" charset="0"/>
            </a:endParaRPr>
          </a:p>
          <a:p>
            <a:pPr marL="514350" indent="-514350" algn="l">
              <a:buSzPct val="100000"/>
              <a:buFont typeface="+mj-lt"/>
              <a:buAutoNum type="alphaUcPeriod"/>
              <a:defRPr sz="3700">
                <a:latin typeface="Roboto Light"/>
                <a:ea typeface="Roboto Light"/>
                <a:cs typeface="Roboto Light"/>
                <a:sym typeface="Roboto Light"/>
              </a:defRPr>
            </a:pPr>
            <a:r>
              <a:rPr lang="en-US" sz="2800" b="1" dirty="0" smtClean="0">
                <a:solidFill>
                  <a:srgbClr val="FF0000"/>
                </a:solidFill>
                <a:latin typeface="Calibri" panose="020F0502020204030204" pitchFamily="34" charset="0"/>
                <a:cs typeface="Calibri" panose="020F0502020204030204" pitchFamily="34" charset="0"/>
              </a:rPr>
              <a:t>Longing</a:t>
            </a:r>
            <a:r>
              <a:rPr lang="en-US" sz="2800" b="1" dirty="0" smtClean="0">
                <a:solidFill>
                  <a:schemeClr val="accent1">
                    <a:lumMod val="75000"/>
                  </a:schemeClr>
                </a:solidFill>
                <a:latin typeface="Calibri" panose="020F0502020204030204" pitchFamily="34" charset="0"/>
                <a:cs typeface="Calibri" panose="020F0502020204030204" pitchFamily="34" charset="0"/>
              </a:rPr>
              <a:t> for more from God</a:t>
            </a:r>
          </a:p>
          <a:p>
            <a:pPr marL="514350" indent="-514350" algn="l">
              <a:buSzPct val="100000"/>
              <a:buFont typeface="+mj-lt"/>
              <a:buAutoNum type="alphaUcPeriod"/>
              <a:defRPr sz="3700">
                <a:latin typeface="Roboto Light"/>
                <a:ea typeface="Roboto Light"/>
                <a:cs typeface="Roboto Light"/>
                <a:sym typeface="Roboto Light"/>
              </a:defRPr>
            </a:pPr>
            <a:endParaRPr lang="en-US" sz="2800" b="1" dirty="0" smtClean="0">
              <a:solidFill>
                <a:schemeClr val="accent1">
                  <a:lumMod val="75000"/>
                </a:schemeClr>
              </a:solidFill>
              <a:latin typeface="Calibri" panose="020F0502020204030204" pitchFamily="34" charset="0"/>
              <a:cs typeface="Calibri" panose="020F0502020204030204" pitchFamily="34" charset="0"/>
            </a:endParaRPr>
          </a:p>
          <a:p>
            <a:pPr marL="514350" indent="-514350" algn="l">
              <a:buSzPct val="100000"/>
              <a:buFont typeface="+mj-lt"/>
              <a:buAutoNum type="alphaUcPeriod"/>
              <a:defRPr sz="3700">
                <a:latin typeface="Roboto Light"/>
                <a:ea typeface="Roboto Light"/>
                <a:cs typeface="Roboto Light"/>
                <a:sym typeface="Roboto Light"/>
              </a:defRPr>
            </a:pPr>
            <a:r>
              <a:rPr lang="en-US" sz="2800" b="1" dirty="0" smtClean="0">
                <a:solidFill>
                  <a:srgbClr val="FF0000"/>
                </a:solidFill>
                <a:latin typeface="Calibri" panose="020F0502020204030204" pitchFamily="34" charset="0"/>
                <a:cs typeface="Calibri" panose="020F0502020204030204" pitchFamily="34" charset="0"/>
              </a:rPr>
              <a:t>Shining</a:t>
            </a:r>
            <a:r>
              <a:rPr lang="en-US" sz="2800" b="1" dirty="0" smtClean="0">
                <a:solidFill>
                  <a:schemeClr val="accent1">
                    <a:lumMod val="75000"/>
                  </a:schemeClr>
                </a:solidFill>
                <a:latin typeface="Calibri" panose="020F0502020204030204" pitchFamily="34" charset="0"/>
                <a:cs typeface="Calibri" panose="020F0502020204030204" pitchFamily="34" charset="0"/>
              </a:rPr>
              <a:t> with God’s glory</a:t>
            </a:r>
          </a:p>
          <a:p>
            <a:pPr algn="l">
              <a:buSzPct val="100000"/>
              <a:defRPr sz="3700">
                <a:latin typeface="Roboto Light"/>
                <a:ea typeface="Roboto Light"/>
                <a:cs typeface="Roboto Light"/>
                <a:sym typeface="Roboto Light"/>
              </a:defRPr>
            </a:pPr>
            <a:endParaRPr lang="en-US" sz="2000" b="1" dirty="0" smtClean="0">
              <a:solidFill>
                <a:schemeClr val="accent1">
                  <a:lumMod val="75000"/>
                </a:schemeClr>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FEA70D1-9FE8-434C-8A90-5E0907216603}"/>
              </a:ext>
            </a:extLst>
          </p:cNvPr>
          <p:cNvSpPr txBox="1"/>
          <p:nvPr/>
        </p:nvSpPr>
        <p:spPr>
          <a:xfrm>
            <a:off x="2720341" y="4599575"/>
            <a:ext cx="3439680" cy="373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r" defTabSz="219075"/>
            <a:r>
              <a:rPr lang="en-US" sz="2175" b="1" dirty="0" smtClean="0">
                <a:solidFill>
                  <a:schemeClr val="accent1">
                    <a:lumMod val="75000"/>
                  </a:schemeClr>
                </a:solidFill>
              </a:rPr>
              <a:t>Moses Walking with God</a:t>
            </a:r>
            <a:endParaRPr lang="en-US" sz="2175"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363217658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forerunner_notes_1.jpg"/>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5" name="TextBox 4">
            <a:extLst>
              <a:ext uri="{FF2B5EF4-FFF2-40B4-BE49-F238E27FC236}">
                <a16:creationId xmlns:a16="http://schemas.microsoft.com/office/drawing/2014/main" id="{0DE38147-E565-9946-A744-3A0BBE95DB93}"/>
              </a:ext>
            </a:extLst>
          </p:cNvPr>
          <p:cNvSpPr txBox="1"/>
          <p:nvPr/>
        </p:nvSpPr>
        <p:spPr>
          <a:xfrm>
            <a:off x="269822" y="110402"/>
            <a:ext cx="8874177" cy="575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rmAutofit/>
          </a:bodyPr>
          <a:lstStyle/>
          <a:p>
            <a:pPr algn="l" defTabSz="219075"/>
            <a:r>
              <a:rPr lang="en-US" sz="2800" b="1" i="1" dirty="0" smtClean="0">
                <a:solidFill>
                  <a:schemeClr val="accent1">
                    <a:lumMod val="75000"/>
                  </a:schemeClr>
                </a:solidFill>
                <a:latin typeface="Helvetica" pitchFamily="2" charset="0"/>
              </a:rPr>
              <a:t>A: Plead for those who have rebelled</a:t>
            </a:r>
            <a:r>
              <a:rPr lang="en-US" sz="1600" b="1" i="1" dirty="0" smtClean="0">
                <a:solidFill>
                  <a:schemeClr val="accent1">
                    <a:lumMod val="75000"/>
                  </a:schemeClr>
                </a:solidFill>
                <a:latin typeface="Helvetica" pitchFamily="2" charset="0"/>
              </a:rPr>
              <a:t> </a:t>
            </a:r>
            <a:endParaRPr lang="en-US" sz="1600" b="1" i="1" dirty="0">
              <a:solidFill>
                <a:schemeClr val="accent1">
                  <a:lumMod val="75000"/>
                </a:schemeClr>
              </a:solidFill>
              <a:latin typeface="Helvetica" pitchFamily="2" charset="0"/>
              <a:ea typeface="+mj-ea"/>
              <a:cs typeface="+mj-cs"/>
            </a:endParaRPr>
          </a:p>
        </p:txBody>
      </p:sp>
      <p:sp>
        <p:nvSpPr>
          <p:cNvPr id="9" name="Shape 125">
            <a:extLst>
              <a:ext uri="{FF2B5EF4-FFF2-40B4-BE49-F238E27FC236}">
                <a16:creationId xmlns:a16="http://schemas.microsoft.com/office/drawing/2014/main" id="{54BF70DD-A51D-1845-B090-2F346E6A6634}"/>
              </a:ext>
            </a:extLst>
          </p:cNvPr>
          <p:cNvSpPr/>
          <p:nvPr/>
        </p:nvSpPr>
        <p:spPr>
          <a:xfrm>
            <a:off x="144780" y="685801"/>
            <a:ext cx="8874288" cy="3825240"/>
          </a:xfrm>
          <a:prstGeom prst="rect">
            <a:avLst/>
          </a:prstGeom>
          <a:solidFill>
            <a:srgbClr val="DDDDDD">
              <a:alpha val="50980"/>
            </a:srgbClr>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ormAutofit/>
          </a:bodyPr>
          <a:lstStyle/>
          <a:p>
            <a:pPr algn="l">
              <a:buSzPct val="100000"/>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12 Moses said to the Lord, “You have been telling me, ‘Lead these people,’ but you have not let me know whom you will send with me. You have said, ‘I know you by name and you have found favor with me.’ 13 If you are pleased with me, teach me your ways so I may know you and continue to find favor with you. </a:t>
            </a:r>
            <a:r>
              <a:rPr lang="en-US" sz="2000" b="1" dirty="0">
                <a:solidFill>
                  <a:srgbClr val="FF0000"/>
                </a:solidFill>
                <a:latin typeface="Calibri" panose="020F0502020204030204" pitchFamily="34" charset="0"/>
                <a:cs typeface="Calibri" panose="020F0502020204030204" pitchFamily="34" charset="0"/>
              </a:rPr>
              <a:t>Remember that this nation is your people.”</a:t>
            </a:r>
          </a:p>
          <a:p>
            <a:pPr algn="l">
              <a:buSzPct val="100000"/>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14 The Lord replied, “My Presence will go with you, and I will give you rest.”</a:t>
            </a:r>
          </a:p>
          <a:p>
            <a:pPr algn="l">
              <a:buSzPct val="100000"/>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15 Then Moses said to him, “If your Presence does not go with us, do not send us up from here. 16 How will anyone know that you are pleased with me and with your people unless you go with us? </a:t>
            </a:r>
            <a:r>
              <a:rPr lang="en-US" sz="2000" b="1" dirty="0">
                <a:solidFill>
                  <a:srgbClr val="FF0000"/>
                </a:solidFill>
                <a:latin typeface="Calibri" panose="020F0502020204030204" pitchFamily="34" charset="0"/>
                <a:cs typeface="Calibri" panose="020F0502020204030204" pitchFamily="34" charset="0"/>
              </a:rPr>
              <a:t>What else will distinguish me and your people from all the other people on the face of the earth</a:t>
            </a:r>
            <a:r>
              <a:rPr lang="en-US" sz="2000" b="1" dirty="0">
                <a:solidFill>
                  <a:schemeClr val="accent1">
                    <a:lumMod val="75000"/>
                  </a:schemeClr>
                </a:solidFill>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5FEA70D1-9FE8-434C-8A90-5E0907216603}"/>
              </a:ext>
            </a:extLst>
          </p:cNvPr>
          <p:cNvSpPr txBox="1"/>
          <p:nvPr/>
        </p:nvSpPr>
        <p:spPr>
          <a:xfrm>
            <a:off x="2720341" y="4599575"/>
            <a:ext cx="3439680" cy="373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r" defTabSz="219075"/>
            <a:r>
              <a:rPr lang="en-US" sz="2175" b="1" dirty="0" smtClean="0">
                <a:solidFill>
                  <a:schemeClr val="accent1">
                    <a:lumMod val="75000"/>
                  </a:schemeClr>
                </a:solidFill>
              </a:rPr>
              <a:t>Moses Walking with God</a:t>
            </a:r>
            <a:endParaRPr lang="en-US" sz="2175"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306208152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forerunner_notes_1.jpg"/>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5" name="TextBox 4">
            <a:extLst>
              <a:ext uri="{FF2B5EF4-FFF2-40B4-BE49-F238E27FC236}">
                <a16:creationId xmlns:a16="http://schemas.microsoft.com/office/drawing/2014/main" id="{0DE38147-E565-9946-A744-3A0BBE95DB93}"/>
              </a:ext>
            </a:extLst>
          </p:cNvPr>
          <p:cNvSpPr txBox="1"/>
          <p:nvPr/>
        </p:nvSpPr>
        <p:spPr>
          <a:xfrm>
            <a:off x="269822" y="110402"/>
            <a:ext cx="8874177" cy="575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rmAutofit/>
          </a:bodyPr>
          <a:lstStyle/>
          <a:p>
            <a:pPr algn="l" defTabSz="219075"/>
            <a:r>
              <a:rPr lang="en-US" sz="2800" b="1" i="1" dirty="0" smtClean="0">
                <a:solidFill>
                  <a:schemeClr val="accent1">
                    <a:lumMod val="75000"/>
                  </a:schemeClr>
                </a:solidFill>
                <a:latin typeface="Helvetica" pitchFamily="2" charset="0"/>
              </a:rPr>
              <a:t>A: Plead for those who have rebelled</a:t>
            </a:r>
            <a:r>
              <a:rPr lang="en-US" sz="1600" b="1" i="1" dirty="0" smtClean="0">
                <a:solidFill>
                  <a:schemeClr val="accent1">
                    <a:lumMod val="75000"/>
                  </a:schemeClr>
                </a:solidFill>
                <a:latin typeface="Helvetica" pitchFamily="2" charset="0"/>
              </a:rPr>
              <a:t> </a:t>
            </a:r>
            <a:endParaRPr lang="en-US" sz="1600" b="1" i="1" dirty="0">
              <a:solidFill>
                <a:schemeClr val="accent1">
                  <a:lumMod val="75000"/>
                </a:schemeClr>
              </a:solidFill>
              <a:latin typeface="Helvetica" pitchFamily="2" charset="0"/>
              <a:ea typeface="+mj-ea"/>
              <a:cs typeface="+mj-cs"/>
            </a:endParaRPr>
          </a:p>
        </p:txBody>
      </p:sp>
      <p:sp>
        <p:nvSpPr>
          <p:cNvPr id="9" name="Shape 125">
            <a:extLst>
              <a:ext uri="{FF2B5EF4-FFF2-40B4-BE49-F238E27FC236}">
                <a16:creationId xmlns:a16="http://schemas.microsoft.com/office/drawing/2014/main" id="{54BF70DD-A51D-1845-B090-2F346E6A6634}"/>
              </a:ext>
            </a:extLst>
          </p:cNvPr>
          <p:cNvSpPr/>
          <p:nvPr/>
        </p:nvSpPr>
        <p:spPr>
          <a:xfrm>
            <a:off x="144780" y="685801"/>
            <a:ext cx="8874288" cy="3825240"/>
          </a:xfrm>
          <a:prstGeom prst="rect">
            <a:avLst/>
          </a:prstGeom>
          <a:solidFill>
            <a:srgbClr val="DDDDDD">
              <a:alpha val="50980"/>
            </a:srgbClr>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ormAutofit lnSpcReduction="10000"/>
          </a:bodyPr>
          <a:lstStyle/>
          <a:p>
            <a:pPr algn="l">
              <a:buSzPct val="100000"/>
              <a:defRPr sz="3700">
                <a:latin typeface="Roboto Light"/>
                <a:ea typeface="Roboto Light"/>
                <a:cs typeface="Roboto Light"/>
                <a:sym typeface="Roboto Light"/>
              </a:defRPr>
            </a:pPr>
            <a:r>
              <a:rPr lang="en-US" sz="2000" b="1" dirty="0" smtClean="0">
                <a:solidFill>
                  <a:srgbClr val="FF0000"/>
                </a:solidFill>
                <a:latin typeface="Calibri" panose="020F0502020204030204" pitchFamily="34" charset="0"/>
                <a:cs typeface="Calibri" panose="020F0502020204030204" pitchFamily="34" charset="0"/>
              </a:rPr>
              <a:t>Early in his life, Moses’ first response to a problem was to look inward:</a:t>
            </a: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smtClean="0">
                <a:solidFill>
                  <a:srgbClr val="FF0000"/>
                </a:solidFill>
                <a:latin typeface="Calibri" panose="020F0502020204030204" pitchFamily="34" charset="0"/>
                <a:cs typeface="Calibri" panose="020F0502020204030204" pitchFamily="34" charset="0"/>
              </a:rPr>
              <a:t>Help me escape God.</a:t>
            </a: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smtClean="0">
                <a:solidFill>
                  <a:srgbClr val="FF0000"/>
                </a:solidFill>
                <a:latin typeface="Calibri" panose="020F0502020204030204" pitchFamily="34" charset="0"/>
                <a:cs typeface="Calibri" panose="020F0502020204030204" pitchFamily="34" charset="0"/>
              </a:rPr>
              <a:t>I can’t do it God.</a:t>
            </a: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smtClean="0">
                <a:solidFill>
                  <a:srgbClr val="FF0000"/>
                </a:solidFill>
                <a:latin typeface="Calibri" panose="020F0502020204030204" pitchFamily="34" charset="0"/>
                <a:cs typeface="Calibri" panose="020F0502020204030204" pitchFamily="34" charset="0"/>
              </a:rPr>
              <a:t>I need someone to help me God.</a:t>
            </a: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endParaRPr lang="en-US" sz="2000" b="1" dirty="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smtClean="0">
                <a:solidFill>
                  <a:srgbClr val="FF0000"/>
                </a:solidFill>
                <a:latin typeface="Calibri" panose="020F0502020204030204" pitchFamily="34" charset="0"/>
                <a:cs typeface="Calibri" panose="020F0502020204030204" pitchFamily="34" charset="0"/>
              </a:rPr>
              <a:t>But the mature Moses is no longer the selfless Moses. He knows that:</a:t>
            </a: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smtClean="0">
                <a:solidFill>
                  <a:srgbClr val="FF0000"/>
                </a:solidFill>
                <a:latin typeface="Calibri" panose="020F0502020204030204" pitchFamily="34" charset="0"/>
                <a:cs typeface="Calibri" panose="020F0502020204030204" pitchFamily="34" charset="0"/>
              </a:rPr>
              <a:t>God had helped him escape.</a:t>
            </a: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smtClean="0">
                <a:solidFill>
                  <a:srgbClr val="FF0000"/>
                </a:solidFill>
                <a:latin typeface="Calibri" panose="020F0502020204030204" pitchFamily="34" charset="0"/>
                <a:cs typeface="Calibri" panose="020F0502020204030204" pitchFamily="34" charset="0"/>
              </a:rPr>
              <a:t>God had helped him to do it.</a:t>
            </a: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smtClean="0">
                <a:solidFill>
                  <a:srgbClr val="FF0000"/>
                </a:solidFill>
                <a:latin typeface="Calibri" panose="020F0502020204030204" pitchFamily="34" charset="0"/>
                <a:cs typeface="Calibri" panose="020F0502020204030204" pitchFamily="34" charset="0"/>
              </a:rPr>
              <a:t>God had sent helpers (Aaron and Joshua).</a:t>
            </a: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endParaRPr lang="en-US" sz="2000" b="1" dirty="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800" b="1" dirty="0" smtClean="0">
                <a:solidFill>
                  <a:srgbClr val="FF0000"/>
                </a:solidFill>
                <a:latin typeface="Calibri" panose="020F0502020204030204" pitchFamily="34" charset="0"/>
                <a:cs typeface="Calibri" panose="020F0502020204030204" pitchFamily="34" charset="0"/>
              </a:rPr>
              <a:t>The mature Moses does not look inwards, he looks outwards. His first concern is for his rebellious people.</a:t>
            </a:r>
            <a:endParaRPr lang="en-US" sz="2800" b="1" dirty="0">
              <a:solidFill>
                <a:srgbClr val="FF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FEA70D1-9FE8-434C-8A90-5E0907216603}"/>
              </a:ext>
            </a:extLst>
          </p:cNvPr>
          <p:cNvSpPr txBox="1"/>
          <p:nvPr/>
        </p:nvSpPr>
        <p:spPr>
          <a:xfrm>
            <a:off x="2720341" y="4599575"/>
            <a:ext cx="3439680" cy="373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r" defTabSz="219075"/>
            <a:r>
              <a:rPr lang="en-US" sz="2175" b="1" dirty="0" smtClean="0">
                <a:solidFill>
                  <a:schemeClr val="accent1">
                    <a:lumMod val="75000"/>
                  </a:schemeClr>
                </a:solidFill>
              </a:rPr>
              <a:t>Moses Walking with God</a:t>
            </a:r>
            <a:endParaRPr lang="en-US" sz="2175"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301961286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forerunner_notes_1.jpg"/>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5" name="TextBox 4">
            <a:extLst>
              <a:ext uri="{FF2B5EF4-FFF2-40B4-BE49-F238E27FC236}">
                <a16:creationId xmlns:a16="http://schemas.microsoft.com/office/drawing/2014/main" id="{0DE38147-E565-9946-A744-3A0BBE95DB93}"/>
              </a:ext>
            </a:extLst>
          </p:cNvPr>
          <p:cNvSpPr txBox="1"/>
          <p:nvPr/>
        </p:nvSpPr>
        <p:spPr>
          <a:xfrm>
            <a:off x="269822" y="110402"/>
            <a:ext cx="8874177" cy="575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rmAutofit/>
          </a:bodyPr>
          <a:lstStyle/>
          <a:p>
            <a:pPr algn="l" defTabSz="219075"/>
            <a:r>
              <a:rPr lang="en-US" sz="2800" b="1" i="1" dirty="0">
                <a:solidFill>
                  <a:schemeClr val="accent1">
                    <a:lumMod val="75000"/>
                  </a:schemeClr>
                </a:solidFill>
                <a:latin typeface="Helvetica" pitchFamily="2" charset="0"/>
              </a:rPr>
              <a:t>B</a:t>
            </a:r>
            <a:r>
              <a:rPr lang="en-US" sz="2800" b="1" i="1" dirty="0" smtClean="0">
                <a:solidFill>
                  <a:schemeClr val="accent1">
                    <a:lumMod val="75000"/>
                  </a:schemeClr>
                </a:solidFill>
                <a:latin typeface="Helvetica" pitchFamily="2" charset="0"/>
              </a:rPr>
              <a:t>: Yearn for the presence of God</a:t>
            </a:r>
            <a:endParaRPr lang="en-US" sz="1600" b="1" i="1" dirty="0">
              <a:solidFill>
                <a:schemeClr val="accent1">
                  <a:lumMod val="75000"/>
                </a:schemeClr>
              </a:solidFill>
              <a:latin typeface="Helvetica" pitchFamily="2" charset="0"/>
              <a:ea typeface="+mj-ea"/>
              <a:cs typeface="+mj-cs"/>
            </a:endParaRPr>
          </a:p>
        </p:txBody>
      </p:sp>
      <p:sp>
        <p:nvSpPr>
          <p:cNvPr id="9" name="Shape 125">
            <a:extLst>
              <a:ext uri="{FF2B5EF4-FFF2-40B4-BE49-F238E27FC236}">
                <a16:creationId xmlns:a16="http://schemas.microsoft.com/office/drawing/2014/main" id="{54BF70DD-A51D-1845-B090-2F346E6A6634}"/>
              </a:ext>
            </a:extLst>
          </p:cNvPr>
          <p:cNvSpPr/>
          <p:nvPr/>
        </p:nvSpPr>
        <p:spPr>
          <a:xfrm>
            <a:off x="144780" y="685801"/>
            <a:ext cx="8874288" cy="3825240"/>
          </a:xfrm>
          <a:prstGeom prst="rect">
            <a:avLst/>
          </a:prstGeom>
          <a:solidFill>
            <a:srgbClr val="DDDDDD">
              <a:alpha val="50980"/>
            </a:srgbClr>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ormAutofit/>
          </a:bodyPr>
          <a:lstStyle/>
          <a:p>
            <a:pPr algn="l">
              <a:buSzPct val="100000"/>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15 Then Moses said to him, “</a:t>
            </a:r>
            <a:r>
              <a:rPr lang="en-US" sz="2000" b="1" dirty="0">
                <a:solidFill>
                  <a:srgbClr val="FF0000"/>
                </a:solidFill>
                <a:latin typeface="Calibri" panose="020F0502020204030204" pitchFamily="34" charset="0"/>
                <a:cs typeface="Calibri" panose="020F0502020204030204" pitchFamily="34" charset="0"/>
              </a:rPr>
              <a:t>If your Presence does not go with us, do not send us up from here</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a:solidFill>
                  <a:srgbClr val="FF0000"/>
                </a:solidFill>
                <a:latin typeface="Calibri" panose="020F0502020204030204" pitchFamily="34" charset="0"/>
                <a:cs typeface="Calibri" panose="020F0502020204030204" pitchFamily="34" charset="0"/>
              </a:rPr>
              <a:t>16 How will anyone know that you are pleased with me and with your people unless you go with us? What else will distinguish me and your people from all the other people on the face of the earth?”</a:t>
            </a:r>
          </a:p>
          <a:p>
            <a:pPr algn="l">
              <a:buSzPct val="100000"/>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FEA70D1-9FE8-434C-8A90-5E0907216603}"/>
              </a:ext>
            </a:extLst>
          </p:cNvPr>
          <p:cNvSpPr txBox="1"/>
          <p:nvPr/>
        </p:nvSpPr>
        <p:spPr>
          <a:xfrm>
            <a:off x="2720341" y="4599575"/>
            <a:ext cx="3439680" cy="373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r" defTabSz="219075"/>
            <a:r>
              <a:rPr lang="en-US" sz="2175" b="1" dirty="0" smtClean="0">
                <a:solidFill>
                  <a:schemeClr val="accent1">
                    <a:lumMod val="75000"/>
                  </a:schemeClr>
                </a:solidFill>
              </a:rPr>
              <a:t>Moses Walking with God</a:t>
            </a:r>
            <a:endParaRPr lang="en-US" sz="2175"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31159872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forerunner_notes_1.jpg"/>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5" name="TextBox 4">
            <a:extLst>
              <a:ext uri="{FF2B5EF4-FFF2-40B4-BE49-F238E27FC236}">
                <a16:creationId xmlns:a16="http://schemas.microsoft.com/office/drawing/2014/main" id="{0DE38147-E565-9946-A744-3A0BBE95DB93}"/>
              </a:ext>
            </a:extLst>
          </p:cNvPr>
          <p:cNvSpPr txBox="1"/>
          <p:nvPr/>
        </p:nvSpPr>
        <p:spPr>
          <a:xfrm>
            <a:off x="269822" y="110402"/>
            <a:ext cx="8874177" cy="575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rmAutofit/>
          </a:bodyPr>
          <a:lstStyle/>
          <a:p>
            <a:pPr algn="l" defTabSz="219075"/>
            <a:r>
              <a:rPr lang="en-US" sz="2800" b="1" i="1" dirty="0">
                <a:solidFill>
                  <a:schemeClr val="accent1">
                    <a:lumMod val="75000"/>
                  </a:schemeClr>
                </a:solidFill>
                <a:latin typeface="Helvetica" pitchFamily="2" charset="0"/>
              </a:rPr>
              <a:t>B</a:t>
            </a:r>
            <a:r>
              <a:rPr lang="en-US" sz="2800" b="1" i="1" dirty="0" smtClean="0">
                <a:solidFill>
                  <a:schemeClr val="accent1">
                    <a:lumMod val="75000"/>
                  </a:schemeClr>
                </a:solidFill>
                <a:latin typeface="Helvetica" pitchFamily="2" charset="0"/>
              </a:rPr>
              <a:t>: Yearn for the presence of God</a:t>
            </a:r>
            <a:endParaRPr lang="en-US" sz="1600" b="1" i="1" dirty="0">
              <a:solidFill>
                <a:schemeClr val="accent1">
                  <a:lumMod val="75000"/>
                </a:schemeClr>
              </a:solidFill>
              <a:latin typeface="Helvetica" pitchFamily="2" charset="0"/>
              <a:ea typeface="+mj-ea"/>
              <a:cs typeface="+mj-cs"/>
            </a:endParaRPr>
          </a:p>
        </p:txBody>
      </p:sp>
      <p:sp>
        <p:nvSpPr>
          <p:cNvPr id="9" name="Shape 125">
            <a:extLst>
              <a:ext uri="{FF2B5EF4-FFF2-40B4-BE49-F238E27FC236}">
                <a16:creationId xmlns:a16="http://schemas.microsoft.com/office/drawing/2014/main" id="{54BF70DD-A51D-1845-B090-2F346E6A6634}"/>
              </a:ext>
            </a:extLst>
          </p:cNvPr>
          <p:cNvSpPr/>
          <p:nvPr/>
        </p:nvSpPr>
        <p:spPr>
          <a:xfrm>
            <a:off x="144780" y="685801"/>
            <a:ext cx="8874288" cy="3825240"/>
          </a:xfrm>
          <a:prstGeom prst="rect">
            <a:avLst/>
          </a:prstGeom>
          <a:solidFill>
            <a:srgbClr val="DDDDDD">
              <a:alpha val="50980"/>
            </a:srgbClr>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ormAutofit fontScale="92500" lnSpcReduction="10000"/>
          </a:bodyPr>
          <a:lstStyle/>
          <a:p>
            <a:pPr algn="l">
              <a:buSzPct val="100000"/>
              <a:defRPr sz="3700">
                <a:latin typeface="Roboto Light"/>
                <a:ea typeface="Roboto Light"/>
                <a:cs typeface="Roboto Light"/>
                <a:sym typeface="Roboto Light"/>
              </a:defRPr>
            </a:pPr>
            <a:r>
              <a:rPr lang="en-US" sz="2000" b="1" dirty="0">
                <a:solidFill>
                  <a:srgbClr val="FF0000"/>
                </a:solidFill>
                <a:latin typeface="Calibri" panose="020F0502020204030204" pitchFamily="34" charset="0"/>
                <a:cs typeface="Calibri" panose="020F0502020204030204" pitchFamily="34" charset="0"/>
              </a:rPr>
              <a:t>Moses was many </a:t>
            </a:r>
            <a:r>
              <a:rPr lang="en-US" sz="2000" b="1" dirty="0" smtClean="0">
                <a:solidFill>
                  <a:srgbClr val="FF0000"/>
                </a:solidFill>
                <a:latin typeface="Calibri" panose="020F0502020204030204" pitchFamily="34" charset="0"/>
                <a:cs typeface="Calibri" panose="020F0502020204030204" pitchFamily="34" charset="0"/>
              </a:rPr>
              <a:t>things – deliverer, lawgiver, prophet, prince, song writer, author, …</a:t>
            </a:r>
            <a:endParaRPr lang="en-US" sz="2000" b="1" dirty="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endParaRPr lang="en-US" sz="2000" b="1" dirty="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smtClean="0">
                <a:solidFill>
                  <a:srgbClr val="FF0000"/>
                </a:solidFill>
                <a:latin typeface="Calibri" panose="020F0502020204030204" pitchFamily="34" charset="0"/>
                <a:cs typeface="Calibri" panose="020F0502020204030204" pitchFamily="34" charset="0"/>
              </a:rPr>
              <a:t>Ultimately, though, he understood that he was nothing without God’s presence.</a:t>
            </a:r>
          </a:p>
          <a:p>
            <a:pPr algn="l">
              <a:buSzPct val="100000"/>
              <a:defRPr sz="3700">
                <a:latin typeface="Roboto Light"/>
                <a:ea typeface="Roboto Light"/>
                <a:cs typeface="Roboto Light"/>
                <a:sym typeface="Roboto Light"/>
              </a:defRPr>
            </a:pPr>
            <a:endParaRPr lang="en-US" sz="2000" b="1" dirty="0" smtClean="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smtClean="0">
                <a:solidFill>
                  <a:srgbClr val="FF0000"/>
                </a:solidFill>
                <a:latin typeface="Calibri" panose="020F0502020204030204" pitchFamily="34" charset="0"/>
                <a:cs typeface="Calibri" panose="020F0502020204030204" pitchFamily="34" charset="0"/>
              </a:rPr>
              <a:t>Going to church doesn’t mean you are a Christian. Standing in a garage</a:t>
            </a:r>
            <a:r>
              <a:rPr lang="en-US" sz="2000" b="1" dirty="0">
                <a:solidFill>
                  <a:srgbClr val="FF0000"/>
                </a:solidFill>
                <a:latin typeface="Calibri" panose="020F0502020204030204" pitchFamily="34" charset="0"/>
                <a:cs typeface="Calibri" panose="020F0502020204030204" pitchFamily="34" charset="0"/>
              </a:rPr>
              <a:t>, </a:t>
            </a:r>
            <a:r>
              <a:rPr lang="en-US" sz="2000" b="1" dirty="0" smtClean="0">
                <a:solidFill>
                  <a:srgbClr val="FF0000"/>
                </a:solidFill>
                <a:latin typeface="Calibri" panose="020F0502020204030204" pitchFamily="34" charset="0"/>
                <a:cs typeface="Calibri" panose="020F0502020204030204" pitchFamily="34" charset="0"/>
              </a:rPr>
              <a:t>doesn’t </a:t>
            </a:r>
            <a:r>
              <a:rPr lang="en-US" sz="2000" b="1" dirty="0">
                <a:solidFill>
                  <a:srgbClr val="FF0000"/>
                </a:solidFill>
                <a:latin typeface="Calibri" panose="020F0502020204030204" pitchFamily="34" charset="0"/>
                <a:cs typeface="Calibri" panose="020F0502020204030204" pitchFamily="34" charset="0"/>
              </a:rPr>
              <a:t>make you a car. </a:t>
            </a:r>
            <a:endParaRPr lang="en-US" sz="2000" b="1" dirty="0" smtClean="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endParaRPr lang="en-US" sz="2000" b="1" dirty="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smtClean="0">
                <a:solidFill>
                  <a:srgbClr val="FF0000"/>
                </a:solidFill>
                <a:latin typeface="Calibri" panose="020F0502020204030204" pitchFamily="34" charset="0"/>
                <a:cs typeface="Calibri" panose="020F0502020204030204" pitchFamily="34" charset="0"/>
              </a:rPr>
              <a:t>Only </a:t>
            </a:r>
            <a:r>
              <a:rPr lang="en-US" sz="2000" b="1" dirty="0">
                <a:solidFill>
                  <a:srgbClr val="FF0000"/>
                </a:solidFill>
                <a:latin typeface="Calibri" panose="020F0502020204030204" pitchFamily="34" charset="0"/>
                <a:cs typeface="Calibri" panose="020F0502020204030204" pitchFamily="34" charset="0"/>
              </a:rPr>
              <a:t>the presence of God in </a:t>
            </a:r>
            <a:r>
              <a:rPr lang="en-US" sz="2000" b="1" dirty="0" smtClean="0">
                <a:solidFill>
                  <a:srgbClr val="FF0000"/>
                </a:solidFill>
                <a:latin typeface="Calibri" panose="020F0502020204030204" pitchFamily="34" charset="0"/>
                <a:cs typeface="Calibri" panose="020F0502020204030204" pitchFamily="34" charset="0"/>
              </a:rPr>
              <a:t>our life </a:t>
            </a:r>
            <a:r>
              <a:rPr lang="en-US" sz="2000" b="1" dirty="0">
                <a:solidFill>
                  <a:srgbClr val="FF0000"/>
                </a:solidFill>
                <a:latin typeface="Calibri" panose="020F0502020204030204" pitchFamily="34" charset="0"/>
                <a:cs typeface="Calibri" panose="020F0502020204030204" pitchFamily="34" charset="0"/>
              </a:rPr>
              <a:t>makes you a believer. And that is what sets us apart from the rest of the </a:t>
            </a:r>
            <a:r>
              <a:rPr lang="en-US" sz="2000" b="1" dirty="0" smtClean="0">
                <a:solidFill>
                  <a:srgbClr val="FF0000"/>
                </a:solidFill>
                <a:latin typeface="Calibri" panose="020F0502020204030204" pitchFamily="34" charset="0"/>
                <a:cs typeface="Calibri" panose="020F0502020204030204" pitchFamily="34" charset="0"/>
              </a:rPr>
              <a:t>world - God </a:t>
            </a:r>
            <a:r>
              <a:rPr lang="en-US" sz="2000" b="1" dirty="0">
                <a:solidFill>
                  <a:srgbClr val="FF0000"/>
                </a:solidFill>
                <a:latin typeface="Calibri" panose="020F0502020204030204" pitchFamily="34" charset="0"/>
                <a:cs typeface="Calibri" panose="020F0502020204030204" pitchFamily="34" charset="0"/>
              </a:rPr>
              <a:t>chooses to live in us. </a:t>
            </a:r>
          </a:p>
          <a:p>
            <a:pPr algn="l">
              <a:buSzPct val="100000"/>
              <a:defRPr sz="3700">
                <a:latin typeface="Roboto Light"/>
                <a:ea typeface="Roboto Light"/>
                <a:cs typeface="Roboto Light"/>
                <a:sym typeface="Roboto Light"/>
              </a:defRPr>
            </a:pPr>
            <a:endParaRPr lang="en-US" sz="2000" b="1" dirty="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600" b="1" dirty="0" smtClean="0">
                <a:solidFill>
                  <a:srgbClr val="FF0000"/>
                </a:solidFill>
                <a:latin typeface="Calibri" panose="020F0502020204030204" pitchFamily="34" charset="0"/>
                <a:cs typeface="Calibri" panose="020F0502020204030204" pitchFamily="34" charset="0"/>
              </a:rPr>
              <a:t>Without </a:t>
            </a:r>
            <a:r>
              <a:rPr lang="en-US" sz="2600" b="1" dirty="0">
                <a:solidFill>
                  <a:srgbClr val="FF0000"/>
                </a:solidFill>
                <a:latin typeface="Calibri" panose="020F0502020204030204" pitchFamily="34" charset="0"/>
                <a:cs typeface="Calibri" panose="020F0502020204030204" pitchFamily="34" charset="0"/>
              </a:rPr>
              <a:t>God’s presence, </a:t>
            </a:r>
            <a:r>
              <a:rPr lang="en-US" sz="2600" b="1" dirty="0" smtClean="0">
                <a:solidFill>
                  <a:srgbClr val="FF0000"/>
                </a:solidFill>
                <a:latin typeface="Calibri" panose="020F0502020204030204" pitchFamily="34" charset="0"/>
                <a:cs typeface="Calibri" panose="020F0502020204030204" pitchFamily="34" charset="0"/>
              </a:rPr>
              <a:t>we </a:t>
            </a:r>
            <a:r>
              <a:rPr lang="en-US" sz="2600" b="1" dirty="0">
                <a:solidFill>
                  <a:srgbClr val="FF0000"/>
                </a:solidFill>
                <a:latin typeface="Calibri" panose="020F0502020204030204" pitchFamily="34" charset="0"/>
                <a:cs typeface="Calibri" panose="020F0502020204030204" pitchFamily="34" charset="0"/>
              </a:rPr>
              <a:t>are no </a:t>
            </a:r>
            <a:r>
              <a:rPr lang="en-US" sz="2600" b="1" dirty="0" smtClean="0">
                <a:solidFill>
                  <a:srgbClr val="FF0000"/>
                </a:solidFill>
                <a:latin typeface="Calibri" panose="020F0502020204030204" pitchFamily="34" charset="0"/>
                <a:cs typeface="Calibri" panose="020F0502020204030204" pitchFamily="34" charset="0"/>
              </a:rPr>
              <a:t>different </a:t>
            </a:r>
            <a:r>
              <a:rPr lang="en-US" sz="2600" b="1" dirty="0">
                <a:solidFill>
                  <a:srgbClr val="FF0000"/>
                </a:solidFill>
                <a:latin typeface="Calibri" panose="020F0502020204030204" pitchFamily="34" charset="0"/>
                <a:cs typeface="Calibri" panose="020F0502020204030204" pitchFamily="34" charset="0"/>
              </a:rPr>
              <a:t>from the rest of the world. That’s what Moses says here: “Don’t send us to the Promised Land without you, God. Your presence is that important</a:t>
            </a:r>
            <a:r>
              <a:rPr lang="en-US" sz="2600" b="1" dirty="0" smtClean="0">
                <a:solidFill>
                  <a:srgbClr val="FF0000"/>
                </a:solidFill>
                <a:latin typeface="Calibri" panose="020F0502020204030204" pitchFamily="34" charset="0"/>
                <a:cs typeface="Calibri" panose="020F0502020204030204" pitchFamily="34" charset="0"/>
              </a:rPr>
              <a:t>!”</a:t>
            </a:r>
            <a:endParaRPr lang="en-US" sz="2600" b="1" dirty="0">
              <a:solidFill>
                <a:srgbClr val="FF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FEA70D1-9FE8-434C-8A90-5E0907216603}"/>
              </a:ext>
            </a:extLst>
          </p:cNvPr>
          <p:cNvSpPr txBox="1"/>
          <p:nvPr/>
        </p:nvSpPr>
        <p:spPr>
          <a:xfrm>
            <a:off x="2720341" y="4599575"/>
            <a:ext cx="3439680" cy="373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r" defTabSz="219075"/>
            <a:r>
              <a:rPr lang="en-US" sz="2175" b="1" dirty="0" smtClean="0">
                <a:solidFill>
                  <a:schemeClr val="accent1">
                    <a:lumMod val="75000"/>
                  </a:schemeClr>
                </a:solidFill>
              </a:rPr>
              <a:t>Moses Walking with God</a:t>
            </a:r>
            <a:endParaRPr lang="en-US" sz="2175"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182246408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forerunner_notes_1.jpg"/>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5" name="TextBox 4">
            <a:extLst>
              <a:ext uri="{FF2B5EF4-FFF2-40B4-BE49-F238E27FC236}">
                <a16:creationId xmlns:a16="http://schemas.microsoft.com/office/drawing/2014/main" id="{0DE38147-E565-9946-A744-3A0BBE95DB93}"/>
              </a:ext>
            </a:extLst>
          </p:cNvPr>
          <p:cNvSpPr txBox="1"/>
          <p:nvPr/>
        </p:nvSpPr>
        <p:spPr>
          <a:xfrm>
            <a:off x="269822" y="110402"/>
            <a:ext cx="8874177" cy="575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rmAutofit/>
          </a:bodyPr>
          <a:lstStyle/>
          <a:p>
            <a:pPr algn="l" defTabSz="219075"/>
            <a:r>
              <a:rPr lang="en-US" sz="2800" b="1" i="1" dirty="0" smtClean="0">
                <a:solidFill>
                  <a:schemeClr val="accent1">
                    <a:lumMod val="75000"/>
                  </a:schemeClr>
                </a:solidFill>
                <a:latin typeface="Helvetica" pitchFamily="2" charset="0"/>
              </a:rPr>
              <a:t>C: Long for more of God</a:t>
            </a:r>
            <a:r>
              <a:rPr lang="en-US" sz="1600" b="1" i="1" dirty="0" smtClean="0">
                <a:solidFill>
                  <a:schemeClr val="accent1">
                    <a:lumMod val="75000"/>
                  </a:schemeClr>
                </a:solidFill>
                <a:latin typeface="Helvetica" pitchFamily="2" charset="0"/>
              </a:rPr>
              <a:t> </a:t>
            </a:r>
            <a:endParaRPr lang="en-US" sz="1600" b="1" i="1" dirty="0">
              <a:solidFill>
                <a:schemeClr val="accent1">
                  <a:lumMod val="75000"/>
                </a:schemeClr>
              </a:solidFill>
              <a:latin typeface="Helvetica" pitchFamily="2" charset="0"/>
              <a:ea typeface="+mj-ea"/>
              <a:cs typeface="+mj-cs"/>
            </a:endParaRPr>
          </a:p>
        </p:txBody>
      </p:sp>
      <p:sp>
        <p:nvSpPr>
          <p:cNvPr id="9" name="Shape 125">
            <a:extLst>
              <a:ext uri="{FF2B5EF4-FFF2-40B4-BE49-F238E27FC236}">
                <a16:creationId xmlns:a16="http://schemas.microsoft.com/office/drawing/2014/main" id="{54BF70DD-A51D-1845-B090-2F346E6A6634}"/>
              </a:ext>
            </a:extLst>
          </p:cNvPr>
          <p:cNvSpPr/>
          <p:nvPr/>
        </p:nvSpPr>
        <p:spPr>
          <a:xfrm>
            <a:off x="144780" y="685801"/>
            <a:ext cx="8874288" cy="3825240"/>
          </a:xfrm>
          <a:prstGeom prst="rect">
            <a:avLst/>
          </a:prstGeom>
          <a:solidFill>
            <a:srgbClr val="DDDDDD">
              <a:alpha val="50980"/>
            </a:srgbClr>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ormAutofit/>
          </a:bodyPr>
          <a:lstStyle/>
          <a:p>
            <a:pPr algn="l">
              <a:buSzPct val="100000"/>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17 And the Lord said to Moses, “I will do the very thing you have asked, because I am pleased with you and I know you by name.”</a:t>
            </a:r>
          </a:p>
          <a:p>
            <a:pPr algn="l">
              <a:buSzPct val="100000"/>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18 </a:t>
            </a:r>
            <a:r>
              <a:rPr lang="en-US" sz="2000" b="1" dirty="0">
                <a:solidFill>
                  <a:srgbClr val="FF0000"/>
                </a:solidFill>
                <a:latin typeface="Calibri" panose="020F0502020204030204" pitchFamily="34" charset="0"/>
                <a:cs typeface="Calibri" panose="020F0502020204030204" pitchFamily="34" charset="0"/>
              </a:rPr>
              <a:t>Then Moses said, “Now show me your glory</a:t>
            </a:r>
            <a:r>
              <a:rPr lang="en-US" sz="2000" b="1" dirty="0">
                <a:solidFill>
                  <a:schemeClr val="accent1">
                    <a:lumMod val="75000"/>
                  </a:schemeClr>
                </a:solidFill>
                <a:latin typeface="Calibri" panose="020F0502020204030204" pitchFamily="34" charset="0"/>
                <a:cs typeface="Calibri" panose="020F0502020204030204" pitchFamily="34" charset="0"/>
              </a:rPr>
              <a:t>.”</a:t>
            </a:r>
          </a:p>
          <a:p>
            <a:pPr algn="l">
              <a:buSzPct val="100000"/>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19 And the Lord said, “I will cause all my goodness to pass in front of you, and I will proclaim my name, the Lord, in your presence. I will have mercy on whom I will have mercy, and I will have compassion on whom I will have compassion.</a:t>
            </a:r>
          </a:p>
        </p:txBody>
      </p:sp>
      <p:sp>
        <p:nvSpPr>
          <p:cNvPr id="10" name="TextBox 9">
            <a:extLst>
              <a:ext uri="{FF2B5EF4-FFF2-40B4-BE49-F238E27FC236}">
                <a16:creationId xmlns:a16="http://schemas.microsoft.com/office/drawing/2014/main" id="{5FEA70D1-9FE8-434C-8A90-5E0907216603}"/>
              </a:ext>
            </a:extLst>
          </p:cNvPr>
          <p:cNvSpPr txBox="1"/>
          <p:nvPr/>
        </p:nvSpPr>
        <p:spPr>
          <a:xfrm>
            <a:off x="2720341" y="4599575"/>
            <a:ext cx="3439680" cy="373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r" defTabSz="219075"/>
            <a:r>
              <a:rPr lang="en-US" sz="2175" b="1" dirty="0" smtClean="0">
                <a:solidFill>
                  <a:schemeClr val="accent1">
                    <a:lumMod val="75000"/>
                  </a:schemeClr>
                </a:solidFill>
              </a:rPr>
              <a:t>Moses Walking with God</a:t>
            </a:r>
            <a:endParaRPr lang="en-US" sz="2175"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21084463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forerunner_notes_1.jpg"/>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5" name="TextBox 4">
            <a:extLst>
              <a:ext uri="{FF2B5EF4-FFF2-40B4-BE49-F238E27FC236}">
                <a16:creationId xmlns:a16="http://schemas.microsoft.com/office/drawing/2014/main" id="{0DE38147-E565-9946-A744-3A0BBE95DB93}"/>
              </a:ext>
            </a:extLst>
          </p:cNvPr>
          <p:cNvSpPr txBox="1"/>
          <p:nvPr/>
        </p:nvSpPr>
        <p:spPr>
          <a:xfrm>
            <a:off x="269822" y="110402"/>
            <a:ext cx="8874177" cy="575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rmAutofit/>
          </a:bodyPr>
          <a:lstStyle/>
          <a:p>
            <a:pPr algn="l" defTabSz="219075"/>
            <a:r>
              <a:rPr lang="en-US" sz="2800" b="1" i="1" dirty="0" smtClean="0">
                <a:solidFill>
                  <a:schemeClr val="accent1">
                    <a:lumMod val="75000"/>
                  </a:schemeClr>
                </a:solidFill>
                <a:latin typeface="Helvetica" pitchFamily="2" charset="0"/>
              </a:rPr>
              <a:t>C: Long for more of God</a:t>
            </a:r>
            <a:r>
              <a:rPr lang="en-US" sz="1600" b="1" i="1" dirty="0" smtClean="0">
                <a:solidFill>
                  <a:schemeClr val="accent1">
                    <a:lumMod val="75000"/>
                  </a:schemeClr>
                </a:solidFill>
                <a:latin typeface="Helvetica" pitchFamily="2" charset="0"/>
              </a:rPr>
              <a:t> </a:t>
            </a:r>
            <a:endParaRPr lang="en-US" sz="1600" b="1" i="1" dirty="0">
              <a:solidFill>
                <a:schemeClr val="accent1">
                  <a:lumMod val="75000"/>
                </a:schemeClr>
              </a:solidFill>
              <a:latin typeface="Helvetica" pitchFamily="2" charset="0"/>
              <a:ea typeface="+mj-ea"/>
              <a:cs typeface="+mj-cs"/>
            </a:endParaRPr>
          </a:p>
        </p:txBody>
      </p:sp>
      <p:sp>
        <p:nvSpPr>
          <p:cNvPr id="9" name="Shape 125">
            <a:extLst>
              <a:ext uri="{FF2B5EF4-FFF2-40B4-BE49-F238E27FC236}">
                <a16:creationId xmlns:a16="http://schemas.microsoft.com/office/drawing/2014/main" id="{54BF70DD-A51D-1845-B090-2F346E6A6634}"/>
              </a:ext>
            </a:extLst>
          </p:cNvPr>
          <p:cNvSpPr/>
          <p:nvPr/>
        </p:nvSpPr>
        <p:spPr>
          <a:xfrm>
            <a:off x="144780" y="685801"/>
            <a:ext cx="8874288" cy="3825240"/>
          </a:xfrm>
          <a:prstGeom prst="rect">
            <a:avLst/>
          </a:prstGeom>
          <a:solidFill>
            <a:srgbClr val="DDDDDD">
              <a:alpha val="50980"/>
            </a:srgbClr>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ormAutofit/>
          </a:bodyPr>
          <a:lstStyle/>
          <a:p>
            <a:pPr algn="l">
              <a:buSzPct val="100000"/>
              <a:defRPr sz="3700">
                <a:latin typeface="Roboto Light"/>
                <a:ea typeface="Roboto Light"/>
                <a:cs typeface="Roboto Light"/>
                <a:sym typeface="Roboto Light"/>
              </a:defRPr>
            </a:pPr>
            <a:r>
              <a:rPr lang="en-US" sz="2000" b="1" dirty="0">
                <a:solidFill>
                  <a:srgbClr val="FF0000"/>
                </a:solidFill>
                <a:latin typeface="Calibri" panose="020F0502020204030204" pitchFamily="34" charset="0"/>
                <a:cs typeface="Calibri" panose="020F0502020204030204" pitchFamily="34" charset="0"/>
              </a:rPr>
              <a:t>Don’t be content in your Christian walk. Don’t be content with what God did in your life 50 years </a:t>
            </a:r>
            <a:r>
              <a:rPr lang="en-US" sz="2000" b="1" dirty="0" smtClean="0">
                <a:solidFill>
                  <a:srgbClr val="FF0000"/>
                </a:solidFill>
                <a:latin typeface="Calibri" panose="020F0502020204030204" pitchFamily="34" charset="0"/>
                <a:cs typeface="Calibri" panose="020F0502020204030204" pitchFamily="34" charset="0"/>
              </a:rPr>
              <a:t>ago or last week. </a:t>
            </a:r>
          </a:p>
          <a:p>
            <a:pPr algn="l">
              <a:buSzPct val="100000"/>
              <a:defRPr sz="3700">
                <a:latin typeface="Roboto Light"/>
                <a:ea typeface="Roboto Light"/>
                <a:cs typeface="Roboto Light"/>
                <a:sym typeface="Roboto Light"/>
              </a:defRPr>
            </a:pPr>
            <a:endParaRPr lang="en-US" sz="2000" b="1" dirty="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smtClean="0">
                <a:solidFill>
                  <a:srgbClr val="FF0000"/>
                </a:solidFill>
                <a:latin typeface="Calibri" panose="020F0502020204030204" pitchFamily="34" charset="0"/>
                <a:cs typeface="Calibri" panose="020F0502020204030204" pitchFamily="34" charset="0"/>
              </a:rPr>
              <a:t>This </a:t>
            </a:r>
            <a:r>
              <a:rPr lang="en-US" sz="2000" b="1" dirty="0">
                <a:solidFill>
                  <a:srgbClr val="FF0000"/>
                </a:solidFill>
                <a:latin typeface="Calibri" panose="020F0502020204030204" pitchFamily="34" charset="0"/>
                <a:cs typeface="Calibri" panose="020F0502020204030204" pitchFamily="34" charset="0"/>
              </a:rPr>
              <a:t>man </a:t>
            </a:r>
            <a:r>
              <a:rPr lang="en-US" sz="2000" b="1" dirty="0" smtClean="0">
                <a:solidFill>
                  <a:srgbClr val="FF0000"/>
                </a:solidFill>
                <a:latin typeface="Calibri" panose="020F0502020204030204" pitchFamily="34" charset="0"/>
                <a:cs typeface="Calibri" panose="020F0502020204030204" pitchFamily="34" charset="0"/>
              </a:rPr>
              <a:t>once </a:t>
            </a:r>
            <a:r>
              <a:rPr lang="en-US" sz="2000" b="1" dirty="0">
                <a:solidFill>
                  <a:srgbClr val="FF0000"/>
                </a:solidFill>
                <a:latin typeface="Calibri" panose="020F0502020204030204" pitchFamily="34" charset="0"/>
                <a:cs typeface="Calibri" panose="020F0502020204030204" pitchFamily="34" charset="0"/>
              </a:rPr>
              <a:t>afraid of the burning bush says, in verse 18, “Show me your glory.” </a:t>
            </a:r>
            <a:endParaRPr lang="en-US" sz="2000" b="1" dirty="0" smtClean="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endParaRPr lang="en-US" sz="2000" b="1" dirty="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400" b="1" dirty="0" smtClean="0">
                <a:solidFill>
                  <a:srgbClr val="FF0000"/>
                </a:solidFill>
                <a:latin typeface="Calibri" panose="020F0502020204030204" pitchFamily="34" charset="0"/>
                <a:cs typeface="Calibri" panose="020F0502020204030204" pitchFamily="34" charset="0"/>
              </a:rPr>
              <a:t>Glory implies a </a:t>
            </a:r>
            <a:r>
              <a:rPr lang="en-US" sz="2400" b="1" dirty="0">
                <a:solidFill>
                  <a:srgbClr val="FF0000"/>
                </a:solidFill>
                <a:latin typeface="Calibri" panose="020F0502020204030204" pitchFamily="34" charset="0"/>
                <a:cs typeface="Calibri" panose="020F0502020204030204" pitchFamily="34" charset="0"/>
              </a:rPr>
              <a:t>majesty beyond what we’re used to. Moses wants to see God in all his fullness! He longs for more of God.</a:t>
            </a:r>
          </a:p>
          <a:p>
            <a:pPr algn="l">
              <a:buSzPct val="100000"/>
              <a:defRPr sz="3700">
                <a:latin typeface="Roboto Light"/>
                <a:ea typeface="Roboto Light"/>
                <a:cs typeface="Roboto Light"/>
                <a:sym typeface="Roboto Light"/>
              </a:defRPr>
            </a:pPr>
            <a:endParaRPr lang="en-US" sz="2000" b="1" dirty="0">
              <a:solidFill>
                <a:srgbClr val="FF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FEA70D1-9FE8-434C-8A90-5E0907216603}"/>
              </a:ext>
            </a:extLst>
          </p:cNvPr>
          <p:cNvSpPr txBox="1"/>
          <p:nvPr/>
        </p:nvSpPr>
        <p:spPr>
          <a:xfrm>
            <a:off x="2720341" y="4599575"/>
            <a:ext cx="3439680" cy="373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r" defTabSz="219075"/>
            <a:r>
              <a:rPr lang="en-US" sz="2175" b="1" dirty="0" smtClean="0">
                <a:solidFill>
                  <a:schemeClr val="accent1">
                    <a:lumMod val="75000"/>
                  </a:schemeClr>
                </a:solidFill>
              </a:rPr>
              <a:t>Moses Walking with God</a:t>
            </a:r>
            <a:endParaRPr lang="en-US" sz="2175"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62203771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forerunner_notes_1.jpg"/>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5" name="TextBox 4">
            <a:extLst>
              <a:ext uri="{FF2B5EF4-FFF2-40B4-BE49-F238E27FC236}">
                <a16:creationId xmlns:a16="http://schemas.microsoft.com/office/drawing/2014/main" id="{0DE38147-E565-9946-A744-3A0BBE95DB93}"/>
              </a:ext>
            </a:extLst>
          </p:cNvPr>
          <p:cNvSpPr txBox="1"/>
          <p:nvPr/>
        </p:nvSpPr>
        <p:spPr>
          <a:xfrm>
            <a:off x="269822" y="110402"/>
            <a:ext cx="8874177" cy="575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rmAutofit/>
          </a:bodyPr>
          <a:lstStyle/>
          <a:p>
            <a:pPr algn="l" defTabSz="219075"/>
            <a:r>
              <a:rPr lang="en-US" sz="2800" b="1" i="1" dirty="0">
                <a:solidFill>
                  <a:schemeClr val="accent1">
                    <a:lumMod val="75000"/>
                  </a:schemeClr>
                </a:solidFill>
                <a:latin typeface="Helvetica" pitchFamily="2" charset="0"/>
              </a:rPr>
              <a:t>D</a:t>
            </a:r>
            <a:r>
              <a:rPr lang="en-US" sz="2800" b="1" i="1" dirty="0" smtClean="0">
                <a:solidFill>
                  <a:schemeClr val="accent1">
                    <a:lumMod val="75000"/>
                  </a:schemeClr>
                </a:solidFill>
                <a:latin typeface="Helvetica" pitchFamily="2" charset="0"/>
              </a:rPr>
              <a:t>: Shine with the glory of God</a:t>
            </a:r>
            <a:r>
              <a:rPr lang="en-US" sz="1600" b="1" i="1" dirty="0" smtClean="0">
                <a:solidFill>
                  <a:schemeClr val="accent1">
                    <a:lumMod val="75000"/>
                  </a:schemeClr>
                </a:solidFill>
                <a:latin typeface="Helvetica" pitchFamily="2" charset="0"/>
              </a:rPr>
              <a:t> </a:t>
            </a:r>
            <a:endParaRPr lang="en-US" sz="1600" b="1" i="1" dirty="0">
              <a:solidFill>
                <a:schemeClr val="accent1">
                  <a:lumMod val="75000"/>
                </a:schemeClr>
              </a:solidFill>
              <a:latin typeface="Helvetica" pitchFamily="2" charset="0"/>
              <a:ea typeface="+mj-ea"/>
              <a:cs typeface="+mj-cs"/>
            </a:endParaRPr>
          </a:p>
        </p:txBody>
      </p:sp>
      <p:sp>
        <p:nvSpPr>
          <p:cNvPr id="9" name="Shape 125">
            <a:extLst>
              <a:ext uri="{FF2B5EF4-FFF2-40B4-BE49-F238E27FC236}">
                <a16:creationId xmlns:a16="http://schemas.microsoft.com/office/drawing/2014/main" id="{54BF70DD-A51D-1845-B090-2F346E6A6634}"/>
              </a:ext>
            </a:extLst>
          </p:cNvPr>
          <p:cNvSpPr/>
          <p:nvPr/>
        </p:nvSpPr>
        <p:spPr>
          <a:xfrm>
            <a:off x="144780" y="685801"/>
            <a:ext cx="8874288" cy="3825240"/>
          </a:xfrm>
          <a:prstGeom prst="rect">
            <a:avLst/>
          </a:prstGeom>
          <a:solidFill>
            <a:srgbClr val="DDDDDD">
              <a:alpha val="50980"/>
            </a:srgbClr>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ormAutofit/>
          </a:bodyPr>
          <a:lstStyle/>
          <a:p>
            <a:pPr algn="l">
              <a:buSzPct val="100000"/>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21 Then the Lord said, “There is a place near me where you may stand on a rock. 22 When my glory passes by, I will put you in a cleft in the rock and cover you with my hand until I have passed by. 23 Then I will remove my hand and you will see my back; but my face must not be seen</a:t>
            </a:r>
            <a:r>
              <a:rPr lang="en-US" sz="2000" b="1" dirty="0" smtClean="0">
                <a:solidFill>
                  <a:schemeClr val="accent1">
                    <a:lumMod val="75000"/>
                  </a:schemeClr>
                </a:solidFill>
                <a:latin typeface="Calibri" panose="020F0502020204030204" pitchFamily="34" charset="0"/>
                <a:cs typeface="Calibri" panose="020F0502020204030204" pitchFamily="34" charset="0"/>
              </a:rPr>
              <a:t>.”</a:t>
            </a:r>
          </a:p>
          <a:p>
            <a:pPr algn="l">
              <a:buSzPct val="100000"/>
              <a:defRPr sz="3700">
                <a:latin typeface="Roboto Light"/>
                <a:ea typeface="Roboto Light"/>
                <a:cs typeface="Roboto Light"/>
                <a:sym typeface="Roboto Light"/>
              </a:defRPr>
            </a:pPr>
            <a:endParaRPr lang="en-US" sz="2000" b="1" dirty="0" smtClean="0">
              <a:solidFill>
                <a:schemeClr val="accent1">
                  <a:lumMod val="75000"/>
                </a:schemeClr>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smtClean="0">
                <a:solidFill>
                  <a:schemeClr val="accent1">
                    <a:lumMod val="75000"/>
                  </a:schemeClr>
                </a:solidFill>
                <a:latin typeface="Calibri" panose="020F0502020204030204" pitchFamily="34" charset="0"/>
                <a:cs typeface="Calibri" panose="020F0502020204030204" pitchFamily="34" charset="0"/>
              </a:rPr>
              <a:t>[Exodus 34]</a:t>
            </a:r>
            <a:endParaRPr lang="en-US" sz="2000" b="1" dirty="0">
              <a:solidFill>
                <a:schemeClr val="accent1">
                  <a:lumMod val="75000"/>
                </a:schemeClr>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29 When Moses came down from Mount Sinai with the two tablets of the covenant law in his hands, he was not aware </a:t>
            </a:r>
            <a:r>
              <a:rPr lang="en-US" sz="2000" b="1" dirty="0">
                <a:solidFill>
                  <a:srgbClr val="FF0000"/>
                </a:solidFill>
                <a:latin typeface="Calibri" panose="020F0502020204030204" pitchFamily="34" charset="0"/>
                <a:cs typeface="Calibri" panose="020F0502020204030204" pitchFamily="34" charset="0"/>
              </a:rPr>
              <a:t>that his face was radiant because he had spoken with the Lord.</a:t>
            </a:r>
          </a:p>
        </p:txBody>
      </p:sp>
      <p:sp>
        <p:nvSpPr>
          <p:cNvPr id="10" name="TextBox 9">
            <a:extLst>
              <a:ext uri="{FF2B5EF4-FFF2-40B4-BE49-F238E27FC236}">
                <a16:creationId xmlns:a16="http://schemas.microsoft.com/office/drawing/2014/main" id="{5FEA70D1-9FE8-434C-8A90-5E0907216603}"/>
              </a:ext>
            </a:extLst>
          </p:cNvPr>
          <p:cNvSpPr txBox="1"/>
          <p:nvPr/>
        </p:nvSpPr>
        <p:spPr>
          <a:xfrm>
            <a:off x="2720341" y="4599575"/>
            <a:ext cx="3439680" cy="373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r" defTabSz="219075"/>
            <a:r>
              <a:rPr lang="en-US" sz="2175" b="1" dirty="0" smtClean="0">
                <a:solidFill>
                  <a:schemeClr val="accent1">
                    <a:lumMod val="75000"/>
                  </a:schemeClr>
                </a:solidFill>
              </a:rPr>
              <a:t>Moses Walking with God</a:t>
            </a:r>
            <a:endParaRPr lang="en-US" sz="2175"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194551892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forerunner_notes_1.jpg"/>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5" name="TextBox 4">
            <a:extLst>
              <a:ext uri="{FF2B5EF4-FFF2-40B4-BE49-F238E27FC236}">
                <a16:creationId xmlns:a16="http://schemas.microsoft.com/office/drawing/2014/main" id="{0DE38147-E565-9946-A744-3A0BBE95DB93}"/>
              </a:ext>
            </a:extLst>
          </p:cNvPr>
          <p:cNvSpPr txBox="1"/>
          <p:nvPr/>
        </p:nvSpPr>
        <p:spPr>
          <a:xfrm>
            <a:off x="269822" y="110402"/>
            <a:ext cx="8874177" cy="575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rmAutofit/>
          </a:bodyPr>
          <a:lstStyle/>
          <a:p>
            <a:pPr algn="l" defTabSz="219075"/>
            <a:r>
              <a:rPr lang="en-US" sz="2800" b="1" i="1" dirty="0">
                <a:solidFill>
                  <a:schemeClr val="accent1">
                    <a:lumMod val="75000"/>
                  </a:schemeClr>
                </a:solidFill>
                <a:latin typeface="Helvetica" pitchFamily="2" charset="0"/>
              </a:rPr>
              <a:t>D</a:t>
            </a:r>
            <a:r>
              <a:rPr lang="en-US" sz="2800" b="1" i="1" dirty="0" smtClean="0">
                <a:solidFill>
                  <a:schemeClr val="accent1">
                    <a:lumMod val="75000"/>
                  </a:schemeClr>
                </a:solidFill>
                <a:latin typeface="Helvetica" pitchFamily="2" charset="0"/>
              </a:rPr>
              <a:t>: Shine with the glory of God</a:t>
            </a:r>
            <a:r>
              <a:rPr lang="en-US" sz="1600" b="1" i="1" dirty="0" smtClean="0">
                <a:solidFill>
                  <a:schemeClr val="accent1">
                    <a:lumMod val="75000"/>
                  </a:schemeClr>
                </a:solidFill>
                <a:latin typeface="Helvetica" pitchFamily="2" charset="0"/>
              </a:rPr>
              <a:t> </a:t>
            </a:r>
            <a:endParaRPr lang="en-US" sz="1600" b="1" i="1" dirty="0">
              <a:solidFill>
                <a:schemeClr val="accent1">
                  <a:lumMod val="75000"/>
                </a:schemeClr>
              </a:solidFill>
              <a:latin typeface="Helvetica" pitchFamily="2" charset="0"/>
              <a:ea typeface="+mj-ea"/>
              <a:cs typeface="+mj-cs"/>
            </a:endParaRPr>
          </a:p>
        </p:txBody>
      </p:sp>
      <p:sp>
        <p:nvSpPr>
          <p:cNvPr id="9" name="Shape 125">
            <a:extLst>
              <a:ext uri="{FF2B5EF4-FFF2-40B4-BE49-F238E27FC236}">
                <a16:creationId xmlns:a16="http://schemas.microsoft.com/office/drawing/2014/main" id="{54BF70DD-A51D-1845-B090-2F346E6A6634}"/>
              </a:ext>
            </a:extLst>
          </p:cNvPr>
          <p:cNvSpPr/>
          <p:nvPr/>
        </p:nvSpPr>
        <p:spPr>
          <a:xfrm>
            <a:off x="144780" y="685801"/>
            <a:ext cx="8874288" cy="3825240"/>
          </a:xfrm>
          <a:prstGeom prst="rect">
            <a:avLst/>
          </a:prstGeom>
          <a:solidFill>
            <a:srgbClr val="DDDDDD">
              <a:alpha val="50980"/>
            </a:srgbClr>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ormAutofit fontScale="92500" lnSpcReduction="10000"/>
          </a:bodyPr>
          <a:lstStyle/>
          <a:p>
            <a:pPr algn="l">
              <a:buSzPct val="100000"/>
              <a:defRPr sz="3700">
                <a:latin typeface="Roboto Light"/>
                <a:ea typeface="Roboto Light"/>
                <a:cs typeface="Roboto Light"/>
                <a:sym typeface="Roboto Light"/>
              </a:defRPr>
            </a:pPr>
            <a:r>
              <a:rPr lang="en-US" sz="2000" b="1" dirty="0">
                <a:solidFill>
                  <a:srgbClr val="FF0000"/>
                </a:solidFill>
                <a:latin typeface="Calibri" panose="020F0502020204030204" pitchFamily="34" charset="0"/>
                <a:cs typeface="Calibri" panose="020F0502020204030204" pitchFamily="34" charset="0"/>
              </a:rPr>
              <a:t>God granted Moses’ request, and Moses was changed forever</a:t>
            </a:r>
            <a:r>
              <a:rPr lang="en-US" sz="2000" b="1" dirty="0" smtClean="0">
                <a:solidFill>
                  <a:srgbClr val="FF0000"/>
                </a:solidFill>
                <a:latin typeface="Calibri" panose="020F0502020204030204" pitchFamily="34" charset="0"/>
                <a:cs typeface="Calibri" panose="020F0502020204030204" pitchFamily="34" charset="0"/>
              </a:rPr>
              <a:t>.</a:t>
            </a:r>
            <a:endParaRPr lang="en-US" sz="2000" b="1" dirty="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endParaRPr lang="en-US" sz="2000" b="1" dirty="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a:solidFill>
                  <a:srgbClr val="FF0000"/>
                </a:solidFill>
                <a:latin typeface="Calibri" panose="020F0502020204030204" pitchFamily="34" charset="0"/>
                <a:cs typeface="Calibri" panose="020F0502020204030204" pitchFamily="34" charset="0"/>
              </a:rPr>
              <a:t>W</a:t>
            </a:r>
            <a:r>
              <a:rPr lang="en-US" sz="2000" b="1" dirty="0" smtClean="0">
                <a:solidFill>
                  <a:srgbClr val="FF0000"/>
                </a:solidFill>
                <a:latin typeface="Calibri" panose="020F0502020204030204" pitchFamily="34" charset="0"/>
                <a:cs typeface="Calibri" panose="020F0502020204030204" pitchFamily="34" charset="0"/>
              </a:rPr>
              <a:t>hen </a:t>
            </a:r>
            <a:r>
              <a:rPr lang="en-US" sz="2000" b="1" dirty="0">
                <a:solidFill>
                  <a:srgbClr val="FF0000"/>
                </a:solidFill>
                <a:latin typeface="Calibri" panose="020F0502020204030204" pitchFamily="34" charset="0"/>
                <a:cs typeface="Calibri" panose="020F0502020204030204" pitchFamily="34" charset="0"/>
              </a:rPr>
              <a:t>we </a:t>
            </a:r>
            <a:r>
              <a:rPr lang="en-US" sz="2000" b="1" dirty="0" smtClean="0">
                <a:solidFill>
                  <a:srgbClr val="FF0000"/>
                </a:solidFill>
                <a:latin typeface="Calibri" panose="020F0502020204030204" pitchFamily="34" charset="0"/>
                <a:cs typeface="Calibri" panose="020F0502020204030204" pitchFamily="34" charset="0"/>
              </a:rPr>
              <a:t>spend time in God’s presence, </a:t>
            </a:r>
            <a:r>
              <a:rPr lang="en-US" sz="2000" b="1" dirty="0">
                <a:solidFill>
                  <a:srgbClr val="FF0000"/>
                </a:solidFill>
                <a:latin typeface="Calibri" panose="020F0502020204030204" pitchFamily="34" charset="0"/>
                <a:cs typeface="Calibri" panose="020F0502020204030204" pitchFamily="34" charset="0"/>
              </a:rPr>
              <a:t>our light shines. People see Jesus in </a:t>
            </a:r>
            <a:r>
              <a:rPr lang="en-US" sz="2000" b="1" dirty="0" smtClean="0">
                <a:solidFill>
                  <a:srgbClr val="FF0000"/>
                </a:solidFill>
                <a:latin typeface="Calibri" panose="020F0502020204030204" pitchFamily="34" charset="0"/>
                <a:cs typeface="Calibri" panose="020F0502020204030204" pitchFamily="34" charset="0"/>
              </a:rPr>
              <a:t>us.</a:t>
            </a:r>
            <a:endParaRPr lang="en-US" sz="2000" b="1" dirty="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endParaRPr lang="en-US" sz="2000" b="1" dirty="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a:solidFill>
                  <a:srgbClr val="FF0000"/>
                </a:solidFill>
                <a:latin typeface="Calibri" panose="020F0502020204030204" pitchFamily="34" charset="0"/>
                <a:cs typeface="Calibri" panose="020F0502020204030204" pitchFamily="34" charset="0"/>
              </a:rPr>
              <a:t>Scripture never records Moses describing the glory of </a:t>
            </a:r>
            <a:r>
              <a:rPr lang="en-US" sz="2000" b="1" dirty="0" smtClean="0">
                <a:solidFill>
                  <a:srgbClr val="FF0000"/>
                </a:solidFill>
                <a:latin typeface="Calibri" panose="020F0502020204030204" pitchFamily="34" charset="0"/>
                <a:cs typeface="Calibri" panose="020F0502020204030204" pitchFamily="34" charset="0"/>
              </a:rPr>
              <a:t>God.</a:t>
            </a:r>
            <a:endParaRPr lang="en-US" sz="2000" b="1" dirty="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endParaRPr lang="en-US" sz="2000" b="1" dirty="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a:solidFill>
                  <a:srgbClr val="FF0000"/>
                </a:solidFill>
                <a:latin typeface="Calibri" panose="020F0502020204030204" pitchFamily="34" charset="0"/>
                <a:cs typeface="Calibri" panose="020F0502020204030204" pitchFamily="34" charset="0"/>
              </a:rPr>
              <a:t>John 1:14, 18 records how we experience God’s glory: </a:t>
            </a:r>
            <a:endParaRPr lang="en-US" sz="2000" b="1" dirty="0" smtClean="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endParaRPr lang="en-US" sz="2000" b="1" dirty="0" smtClean="0">
              <a:solidFill>
                <a:srgbClr val="FF0000"/>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400" b="1" dirty="0" smtClean="0">
                <a:solidFill>
                  <a:srgbClr val="FF0000"/>
                </a:solidFill>
                <a:latin typeface="Calibri" panose="020F0502020204030204" pitchFamily="34" charset="0"/>
                <a:cs typeface="Calibri" panose="020F0502020204030204" pitchFamily="34" charset="0"/>
              </a:rPr>
              <a:t>“</a:t>
            </a:r>
            <a:r>
              <a:rPr lang="en-US" sz="2400" b="1" dirty="0">
                <a:solidFill>
                  <a:srgbClr val="FF0000"/>
                </a:solidFill>
                <a:latin typeface="Calibri" panose="020F0502020204030204" pitchFamily="34" charset="0"/>
                <a:cs typeface="Calibri" panose="020F0502020204030204" pitchFamily="34" charset="0"/>
              </a:rPr>
              <a:t>The Word became flesh and made his dwelling among us. We have seen his glory, the glory of the one and only Son, who came from the Father, full of grace and truth... No one has ever seen God, but the one and only Son, who is himself God and is in closest relationship with the Father, has made him known</a:t>
            </a:r>
            <a:r>
              <a:rPr lang="en-US" sz="2400" b="1" dirty="0" smtClean="0">
                <a:solidFill>
                  <a:srgbClr val="FF0000"/>
                </a:solidFill>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FEA70D1-9FE8-434C-8A90-5E0907216603}"/>
              </a:ext>
            </a:extLst>
          </p:cNvPr>
          <p:cNvSpPr txBox="1"/>
          <p:nvPr/>
        </p:nvSpPr>
        <p:spPr>
          <a:xfrm>
            <a:off x="2720341" y="4599575"/>
            <a:ext cx="3439680" cy="373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r" defTabSz="219075"/>
            <a:r>
              <a:rPr lang="en-US" sz="2175" b="1" dirty="0" smtClean="0">
                <a:solidFill>
                  <a:schemeClr val="accent1">
                    <a:lumMod val="75000"/>
                  </a:schemeClr>
                </a:solidFill>
              </a:rPr>
              <a:t>Moses Walking with God</a:t>
            </a:r>
            <a:endParaRPr lang="en-US" sz="2175"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400444233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forerunner_notes_1.jpg"/>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5" name="TextBox 4">
            <a:extLst>
              <a:ext uri="{FF2B5EF4-FFF2-40B4-BE49-F238E27FC236}">
                <a16:creationId xmlns:a16="http://schemas.microsoft.com/office/drawing/2014/main" id="{0DE38147-E565-9946-A744-3A0BBE95DB93}"/>
              </a:ext>
            </a:extLst>
          </p:cNvPr>
          <p:cNvSpPr txBox="1"/>
          <p:nvPr/>
        </p:nvSpPr>
        <p:spPr>
          <a:xfrm>
            <a:off x="269822" y="110402"/>
            <a:ext cx="8874177" cy="575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rmAutofit/>
          </a:bodyPr>
          <a:lstStyle/>
          <a:p>
            <a:pPr algn="l" defTabSz="219075"/>
            <a:endParaRPr lang="en-US" sz="1600" b="1" i="1" dirty="0">
              <a:solidFill>
                <a:schemeClr val="accent1">
                  <a:lumMod val="75000"/>
                </a:schemeClr>
              </a:solidFill>
              <a:latin typeface="Helvetica" pitchFamily="2" charset="0"/>
              <a:ea typeface="+mj-ea"/>
              <a:cs typeface="+mj-cs"/>
            </a:endParaRPr>
          </a:p>
        </p:txBody>
      </p:sp>
      <p:sp>
        <p:nvSpPr>
          <p:cNvPr id="9" name="Shape 125">
            <a:extLst>
              <a:ext uri="{FF2B5EF4-FFF2-40B4-BE49-F238E27FC236}">
                <a16:creationId xmlns:a16="http://schemas.microsoft.com/office/drawing/2014/main" id="{54BF70DD-A51D-1845-B090-2F346E6A6634}"/>
              </a:ext>
            </a:extLst>
          </p:cNvPr>
          <p:cNvSpPr/>
          <p:nvPr/>
        </p:nvSpPr>
        <p:spPr>
          <a:xfrm>
            <a:off x="144780" y="685801"/>
            <a:ext cx="8874288" cy="3825240"/>
          </a:xfrm>
          <a:prstGeom prst="rect">
            <a:avLst/>
          </a:prstGeom>
          <a:solidFill>
            <a:srgbClr val="DDDDDD">
              <a:alpha val="50980"/>
            </a:srgbClr>
          </a:solidFill>
          <a:ln w="12700">
            <a:miter lim="400000"/>
          </a:ln>
          <a:extLst>
            <a:ext uri="{C572A759-6A51-4108-AA02-DFA0A04FC94B}">
              <ma14:wrappingTextBoxFlag xmlns="" xmlns:ma14="http://schemas.microsoft.com/office/mac/drawingml/2011/main" val="1"/>
            </a:ext>
          </a:extLst>
        </p:spPr>
        <p:txBody>
          <a:bodyPr wrap="square" lIns="19050" tIns="19050" rIns="19050" bIns="19050" anchor="t" anchorCtr="0">
            <a:normAutofit/>
          </a:bodyPr>
          <a:lstStyle/>
          <a:p>
            <a:pPr defTabSz="219075"/>
            <a:endParaRPr lang="en-US" sz="2000" b="1" dirty="0" smtClean="0">
              <a:solidFill>
                <a:schemeClr val="accent1">
                  <a:lumMod val="75000"/>
                </a:schemeClr>
              </a:solidFill>
            </a:endParaRPr>
          </a:p>
          <a:p>
            <a:pPr defTabSz="219075"/>
            <a:r>
              <a:rPr lang="en-US" sz="2000" b="1" dirty="0" smtClean="0">
                <a:solidFill>
                  <a:schemeClr val="accent1">
                    <a:lumMod val="75000"/>
                  </a:schemeClr>
                </a:solidFill>
              </a:rPr>
              <a:t>LESSONS FROM MOSES’ EXAMPLE OF WALKING WITH GOD</a:t>
            </a:r>
          </a:p>
          <a:p>
            <a:pPr algn="l">
              <a:buSzPct val="100000"/>
              <a:defRPr sz="3700">
                <a:latin typeface="Roboto Light"/>
                <a:ea typeface="Roboto Light"/>
                <a:cs typeface="Roboto Light"/>
                <a:sym typeface="Roboto Light"/>
              </a:defRPr>
            </a:pPr>
            <a:endParaRPr lang="en-US" sz="2000" b="1" dirty="0" smtClean="0">
              <a:solidFill>
                <a:schemeClr val="accent1">
                  <a:lumMod val="75000"/>
                </a:schemeClr>
              </a:solidFill>
              <a:latin typeface="Calibri" panose="020F0502020204030204" pitchFamily="34" charset="0"/>
              <a:cs typeface="Calibri" panose="020F0502020204030204" pitchFamily="34" charset="0"/>
            </a:endParaRPr>
          </a:p>
          <a:p>
            <a:pPr defTabSz="219075"/>
            <a:endParaRPr lang="en-US" sz="1050" b="1" dirty="0">
              <a:solidFill>
                <a:schemeClr val="accent1">
                  <a:lumMod val="75000"/>
                </a:schemeClr>
              </a:solidFill>
            </a:endParaRPr>
          </a:p>
        </p:txBody>
      </p:sp>
      <p:sp>
        <p:nvSpPr>
          <p:cNvPr id="10" name="TextBox 9">
            <a:extLst>
              <a:ext uri="{FF2B5EF4-FFF2-40B4-BE49-F238E27FC236}">
                <a16:creationId xmlns:a16="http://schemas.microsoft.com/office/drawing/2014/main" id="{5FEA70D1-9FE8-434C-8A90-5E0907216603}"/>
              </a:ext>
            </a:extLst>
          </p:cNvPr>
          <p:cNvSpPr txBox="1"/>
          <p:nvPr/>
        </p:nvSpPr>
        <p:spPr>
          <a:xfrm>
            <a:off x="2720341" y="4599575"/>
            <a:ext cx="3439680" cy="373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r" defTabSz="219075"/>
            <a:r>
              <a:rPr lang="en-US" sz="2175" b="1" dirty="0" smtClean="0">
                <a:solidFill>
                  <a:schemeClr val="accent1">
                    <a:lumMod val="75000"/>
                  </a:schemeClr>
                </a:solidFill>
              </a:rPr>
              <a:t>Moses Walking with God</a:t>
            </a:r>
            <a:endParaRPr lang="en-US" sz="2175" b="1" dirty="0">
              <a:solidFill>
                <a:schemeClr val="accent1">
                  <a:lumMod val="75000"/>
                </a:schemeClr>
              </a:solidFill>
              <a:latin typeface="+mj-lt"/>
              <a:ea typeface="+mj-ea"/>
              <a:cs typeface="+mj-cs"/>
            </a:endParaRPr>
          </a:p>
        </p:txBody>
      </p:sp>
      <p:sp>
        <p:nvSpPr>
          <p:cNvPr id="6" name="Shape 131">
            <a:extLst>
              <a:ext uri="{FF2B5EF4-FFF2-40B4-BE49-F238E27FC236}">
                <a16:creationId xmlns:a16="http://schemas.microsoft.com/office/drawing/2014/main" id="{9537E862-8CED-E947-AFE0-8E6C27CAE001}"/>
              </a:ext>
            </a:extLst>
          </p:cNvPr>
          <p:cNvSpPr/>
          <p:nvPr/>
        </p:nvSpPr>
        <p:spPr>
          <a:xfrm>
            <a:off x="1021080" y="1554480"/>
            <a:ext cx="8148308" cy="2636520"/>
          </a:xfrm>
          <a:prstGeom prst="rect">
            <a:avLst/>
          </a:prstGeom>
          <a:noFill/>
          <a:ln w="12700">
            <a:miter lim="400000"/>
          </a:ln>
          <a:extLst>
            <a:ext uri="{C572A759-6A51-4108-AA02-DFA0A04FC94B}">
              <ma14:wrappingTextBoxFlag xmlns="" xmlns:ma14="http://schemas.microsoft.com/office/mac/drawingml/2011/main" val="1"/>
            </a:ext>
          </a:extLst>
        </p:spPr>
        <p:txBody>
          <a:bodyPr wrap="square" lIns="19050" tIns="19050" rIns="19050" bIns="19050" anchor="ctr">
            <a:normAutofit fontScale="92500"/>
          </a:bodyPr>
          <a:lstStyle>
            <a:lvl1pPr defTabSz="825500">
              <a:defRPr sz="8300" b="1" i="1">
                <a:latin typeface="Roboto"/>
                <a:ea typeface="Roboto"/>
                <a:cs typeface="Roboto"/>
                <a:sym typeface="Roboto"/>
              </a:defRPr>
            </a:lvl1pPr>
          </a:lstStyle>
          <a:p>
            <a:endParaRPr lang="en-US" sz="2400" b="0" dirty="0"/>
          </a:p>
          <a:p>
            <a:pPr marL="342900" indent="-342900" algn="l">
              <a:buFont typeface="Arial" panose="020B0604020202020204" pitchFamily="34" charset="0"/>
              <a:buChar char="•"/>
            </a:pPr>
            <a:r>
              <a:rPr lang="en-US" sz="2200" b="0" dirty="0"/>
              <a:t>Keep on </a:t>
            </a:r>
            <a:r>
              <a:rPr lang="en-US" sz="2200" b="0" dirty="0" smtClean="0"/>
              <a:t>pleading through prayer for others.</a:t>
            </a:r>
          </a:p>
          <a:p>
            <a:pPr algn="l"/>
            <a:endParaRPr lang="en-US" sz="2200" b="0" dirty="0"/>
          </a:p>
          <a:p>
            <a:pPr marL="342900" indent="-342900" algn="l">
              <a:buFont typeface="Arial" panose="020B0604020202020204" pitchFamily="34" charset="0"/>
              <a:buChar char="•"/>
            </a:pPr>
            <a:r>
              <a:rPr lang="en-US" sz="2200" b="0" dirty="0" smtClean="0"/>
              <a:t>Constantly yearn for the presence of God.</a:t>
            </a:r>
          </a:p>
          <a:p>
            <a:pPr marL="342900" indent="-342900" algn="l">
              <a:buFont typeface="Arial" panose="020B0604020202020204" pitchFamily="34" charset="0"/>
              <a:buChar char="•"/>
            </a:pPr>
            <a:endParaRPr lang="en-US" sz="2200" b="0" dirty="0"/>
          </a:p>
          <a:p>
            <a:pPr marL="342900" indent="-342900" algn="l">
              <a:buFont typeface="Arial" panose="020B0604020202020204" pitchFamily="34" charset="0"/>
              <a:buChar char="•"/>
            </a:pPr>
            <a:r>
              <a:rPr lang="en-US" sz="2200" b="0" dirty="0" smtClean="0"/>
              <a:t>Long for God to teach you more.</a:t>
            </a:r>
          </a:p>
          <a:p>
            <a:pPr marL="342900" indent="-342900" algn="l">
              <a:buFont typeface="Arial" panose="020B0604020202020204" pitchFamily="34" charset="0"/>
              <a:buChar char="•"/>
            </a:pPr>
            <a:endParaRPr lang="en-US" sz="2200" b="0" dirty="0"/>
          </a:p>
          <a:p>
            <a:pPr marL="342900" indent="-342900" algn="l">
              <a:buFont typeface="Arial" panose="020B0604020202020204" pitchFamily="34" charset="0"/>
              <a:buChar char="•"/>
            </a:pPr>
            <a:r>
              <a:rPr lang="en-US" sz="2200" b="0" dirty="0" smtClean="0"/>
              <a:t>Seek God’s glory in Jesus and allow that glory to shine through you.</a:t>
            </a:r>
            <a:endParaRPr lang="en-US" sz="2200" b="0" dirty="0"/>
          </a:p>
        </p:txBody>
      </p:sp>
    </p:spTree>
    <p:extLst>
      <p:ext uri="{BB962C8B-B14F-4D97-AF65-F5344CB8AC3E}">
        <p14:creationId xmlns:p14="http://schemas.microsoft.com/office/powerpoint/2010/main" val="279079622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a:stretch>
            <a:fillRect/>
          </a:stretch>
        </p:blipFill>
        <p:spPr>
          <a:xfrm>
            <a:off x="0" y="-60239"/>
            <a:ext cx="9144000" cy="5143500"/>
          </a:xfrm>
          <a:prstGeom prst="rect">
            <a:avLst/>
          </a:prstGeom>
          <a:ln w="12700">
            <a:miter lim="400000"/>
          </a:ln>
        </p:spPr>
      </p:pic>
      <p:sp>
        <p:nvSpPr>
          <p:cNvPr id="6" name="Shape 131">
            <a:extLst>
              <a:ext uri="{FF2B5EF4-FFF2-40B4-BE49-F238E27FC236}">
                <a16:creationId xmlns:a16="http://schemas.microsoft.com/office/drawing/2014/main" id="{A0EFE536-B417-944A-A07B-6540A535763C}"/>
              </a:ext>
            </a:extLst>
          </p:cNvPr>
          <p:cNvSpPr/>
          <p:nvPr/>
        </p:nvSpPr>
        <p:spPr>
          <a:xfrm>
            <a:off x="4832125" y="1147386"/>
            <a:ext cx="3840918" cy="2870016"/>
          </a:xfrm>
          <a:prstGeom prst="rect">
            <a:avLst/>
          </a:prstGeom>
          <a:solidFill>
            <a:srgbClr val="FFFFFF">
              <a:alpha val="65098"/>
            </a:srgbClr>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defTabSz="825500">
              <a:defRPr sz="8300" b="1" i="1">
                <a:latin typeface="Roboto"/>
                <a:ea typeface="Roboto"/>
                <a:cs typeface="Roboto"/>
                <a:sym typeface="Roboto"/>
              </a:defRPr>
            </a:lvl1pPr>
          </a:lstStyle>
          <a:p>
            <a:r>
              <a:rPr lang="en-AU" sz="2400" b="0" dirty="0"/>
              <a:t>These things happened to them as examples and were written down as warnings for us, on whom the culmination of the ages has come.</a:t>
            </a:r>
          </a:p>
          <a:p>
            <a:endParaRPr lang="en-US" sz="2000" b="0" i="0" dirty="0"/>
          </a:p>
          <a:p>
            <a:r>
              <a:rPr lang="en-US" sz="2000" b="0" i="0" dirty="0"/>
              <a:t>1 CORINTHIANS 10:11 [NIV]</a:t>
            </a:r>
          </a:p>
        </p:txBody>
      </p:sp>
      <p:sp>
        <p:nvSpPr>
          <p:cNvPr id="7" name="TextBox 6">
            <a:extLst>
              <a:ext uri="{FF2B5EF4-FFF2-40B4-BE49-F238E27FC236}">
                <a16:creationId xmlns:a16="http://schemas.microsoft.com/office/drawing/2014/main" id="{9385D5D3-BFD6-E144-BD11-73D29430EF5C}"/>
              </a:ext>
            </a:extLst>
          </p:cNvPr>
          <p:cNvSpPr txBox="1"/>
          <p:nvPr/>
        </p:nvSpPr>
        <p:spPr>
          <a:xfrm>
            <a:off x="351939" y="920949"/>
            <a:ext cx="4347282" cy="3485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defTabSz="219075"/>
            <a:r>
              <a:rPr lang="en-US" sz="3200" b="1" dirty="0">
                <a:solidFill>
                  <a:schemeClr val="accent1">
                    <a:lumMod val="75000"/>
                  </a:schemeClr>
                </a:solidFill>
              </a:rPr>
              <a:t>WE CAN LEARN ABOUT THE LIFE OF FAITH FROM THE POSITIVE AND NEGATIVE EXAMPLES OF OT CHARACTERS</a:t>
            </a:r>
            <a:endParaRPr lang="en-US" sz="1400"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371797748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a:stretch>
            <a:fillRect/>
          </a:stretch>
        </p:blipFill>
        <p:spPr>
          <a:xfrm>
            <a:off x="0" y="-60239"/>
            <a:ext cx="9144000" cy="5143500"/>
          </a:xfrm>
          <a:prstGeom prst="rect">
            <a:avLst/>
          </a:prstGeom>
          <a:ln w="12700">
            <a:miter lim="400000"/>
          </a:ln>
        </p:spPr>
      </p:pic>
      <p:sp>
        <p:nvSpPr>
          <p:cNvPr id="7" name="TextBox 6">
            <a:extLst>
              <a:ext uri="{FF2B5EF4-FFF2-40B4-BE49-F238E27FC236}">
                <a16:creationId xmlns:a16="http://schemas.microsoft.com/office/drawing/2014/main" id="{9385D5D3-BFD6-E144-BD11-73D29430EF5C}"/>
              </a:ext>
            </a:extLst>
          </p:cNvPr>
          <p:cNvSpPr txBox="1"/>
          <p:nvPr/>
        </p:nvSpPr>
        <p:spPr>
          <a:xfrm>
            <a:off x="351938" y="1659615"/>
            <a:ext cx="8510121" cy="20082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defTabSz="219075"/>
            <a:r>
              <a:rPr lang="en-US" sz="3200" b="1" dirty="0" smtClean="0">
                <a:solidFill>
                  <a:schemeClr val="accent1">
                    <a:lumMod val="75000"/>
                  </a:schemeClr>
                </a:solidFill>
              </a:rPr>
              <a:t>Week 1: Tony Lyon on Samson</a:t>
            </a:r>
          </a:p>
          <a:p>
            <a:pPr defTabSz="219075"/>
            <a:r>
              <a:rPr lang="en-US" sz="3200" b="1" dirty="0" smtClean="0">
                <a:solidFill>
                  <a:schemeClr val="accent1">
                    <a:lumMod val="75000"/>
                  </a:schemeClr>
                </a:solidFill>
                <a:latin typeface="+mj-lt"/>
                <a:ea typeface="+mj-ea"/>
                <a:cs typeface="+mj-cs"/>
              </a:rPr>
              <a:t>Week 2: Greg Mellow on Joshua</a:t>
            </a:r>
          </a:p>
          <a:p>
            <a:pPr defTabSz="219075"/>
            <a:r>
              <a:rPr lang="en-US" sz="3200" b="1" dirty="0" smtClean="0">
                <a:solidFill>
                  <a:schemeClr val="accent1">
                    <a:lumMod val="75000"/>
                  </a:schemeClr>
                </a:solidFill>
                <a:latin typeface="+mj-lt"/>
                <a:ea typeface="+mj-ea"/>
                <a:cs typeface="+mj-cs"/>
              </a:rPr>
              <a:t>Week 3: Peter Keep on Nehemiah</a:t>
            </a:r>
          </a:p>
          <a:p>
            <a:pPr defTabSz="219075"/>
            <a:r>
              <a:rPr lang="en-US" sz="3200" b="1" dirty="0" smtClean="0">
                <a:solidFill>
                  <a:schemeClr val="accent1">
                    <a:lumMod val="75000"/>
                  </a:schemeClr>
                </a:solidFill>
                <a:latin typeface="+mj-lt"/>
                <a:ea typeface="+mj-ea"/>
                <a:cs typeface="+mj-cs"/>
              </a:rPr>
              <a:t>Week 4: Kay Brown on Gideon</a:t>
            </a:r>
          </a:p>
        </p:txBody>
      </p:sp>
    </p:spTree>
    <p:extLst>
      <p:ext uri="{BB962C8B-B14F-4D97-AF65-F5344CB8AC3E}">
        <p14:creationId xmlns:p14="http://schemas.microsoft.com/office/powerpoint/2010/main" val="135581727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forerunner_notes_2.jpg"/>
          <p:cNvPicPr>
            <a:picLocks noChangeAspect="1"/>
          </p:cNvPicPr>
          <p:nvPr/>
        </p:nvPicPr>
        <p:blipFill>
          <a:blip r:embed="rId2"/>
          <a:stretch>
            <a:fillRect/>
          </a:stretch>
        </p:blipFill>
        <p:spPr>
          <a:xfrm>
            <a:off x="0" y="-60239"/>
            <a:ext cx="9144000" cy="5143500"/>
          </a:xfrm>
          <a:prstGeom prst="rect">
            <a:avLst/>
          </a:prstGeom>
          <a:ln w="12700">
            <a:miter lim="400000"/>
          </a:ln>
        </p:spPr>
      </p:pic>
      <p:sp>
        <p:nvSpPr>
          <p:cNvPr id="9" name="TextBox 8">
            <a:extLst>
              <a:ext uri="{FF2B5EF4-FFF2-40B4-BE49-F238E27FC236}">
                <a16:creationId xmlns:a16="http://schemas.microsoft.com/office/drawing/2014/main" id="{A6BD5EDF-34D8-C440-ADBE-A41CAF5DE062}"/>
              </a:ext>
            </a:extLst>
          </p:cNvPr>
          <p:cNvSpPr txBox="1"/>
          <p:nvPr/>
        </p:nvSpPr>
        <p:spPr>
          <a:xfrm>
            <a:off x="855904" y="1126099"/>
            <a:ext cx="2100656" cy="28084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defTabSz="219075"/>
            <a:r>
              <a:rPr lang="en-US" sz="3600" b="1" dirty="0" smtClean="0">
                <a:solidFill>
                  <a:schemeClr val="accent1">
                    <a:lumMod val="75000"/>
                  </a:schemeClr>
                </a:solidFill>
              </a:rPr>
              <a:t>Last week’s lessons from Gideon</a:t>
            </a:r>
            <a:endParaRPr lang="en-US" sz="1600" b="1" dirty="0">
              <a:solidFill>
                <a:schemeClr val="accent1">
                  <a:lumMod val="75000"/>
                </a:schemeClr>
              </a:solidFill>
            </a:endParaRPr>
          </a:p>
        </p:txBody>
      </p:sp>
      <p:sp>
        <p:nvSpPr>
          <p:cNvPr id="7" name="Shape 131">
            <a:extLst>
              <a:ext uri="{FF2B5EF4-FFF2-40B4-BE49-F238E27FC236}">
                <a16:creationId xmlns:a16="http://schemas.microsoft.com/office/drawing/2014/main" id="{9537E862-8CED-E947-AFE0-8E6C27CAE001}"/>
              </a:ext>
            </a:extLst>
          </p:cNvPr>
          <p:cNvSpPr/>
          <p:nvPr/>
        </p:nvSpPr>
        <p:spPr>
          <a:xfrm>
            <a:off x="3070860" y="623124"/>
            <a:ext cx="6098528" cy="4131900"/>
          </a:xfrm>
          <a:prstGeom prst="rect">
            <a:avLst/>
          </a:prstGeom>
          <a:noFill/>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defTabSz="825500">
              <a:defRPr sz="8300" b="1" i="1">
                <a:latin typeface="Roboto"/>
                <a:ea typeface="Roboto"/>
                <a:cs typeface="Roboto"/>
                <a:sym typeface="Roboto"/>
              </a:defRPr>
            </a:lvl1pPr>
          </a:lstStyle>
          <a:p>
            <a:endParaRPr lang="en-US" sz="2400" b="0" dirty="0"/>
          </a:p>
          <a:p>
            <a:pPr marL="342900" indent="-342900" algn="l">
              <a:buFont typeface="Arial" panose="020B0604020202020204" pitchFamily="34" charset="0"/>
              <a:buChar char="•"/>
            </a:pPr>
            <a:r>
              <a:rPr lang="en-US" sz="2200" b="0" dirty="0"/>
              <a:t>Keep on talking to God and listening to His leading in your </a:t>
            </a:r>
            <a:r>
              <a:rPr lang="en-US" sz="2200" b="0" dirty="0" smtClean="0"/>
              <a:t>life.</a:t>
            </a:r>
          </a:p>
          <a:p>
            <a:pPr algn="l"/>
            <a:endParaRPr lang="en-US" sz="2200" b="0" dirty="0"/>
          </a:p>
          <a:p>
            <a:pPr marL="342900" indent="-342900" algn="l">
              <a:buFont typeface="Arial" panose="020B0604020202020204" pitchFamily="34" charset="0"/>
              <a:buChar char="•"/>
            </a:pPr>
            <a:r>
              <a:rPr lang="en-US" sz="2200" b="0" dirty="0"/>
              <a:t>Take a stand when you see wrong that can be righted and do what God calls you to </a:t>
            </a:r>
            <a:r>
              <a:rPr lang="en-US" sz="2200" b="0" dirty="0" smtClean="0"/>
              <a:t>do.</a:t>
            </a:r>
          </a:p>
          <a:p>
            <a:pPr marL="342900" indent="-342900" algn="l">
              <a:buFont typeface="Arial" panose="020B0604020202020204" pitchFamily="34" charset="0"/>
              <a:buChar char="•"/>
            </a:pPr>
            <a:endParaRPr lang="en-US" sz="2200" b="0" dirty="0"/>
          </a:p>
          <a:p>
            <a:pPr marL="342900" indent="-342900" algn="l">
              <a:buFont typeface="Arial" panose="020B0604020202020204" pitchFamily="34" charset="0"/>
              <a:buChar char="•"/>
            </a:pPr>
            <a:r>
              <a:rPr lang="en-US" sz="2200" b="0" dirty="0"/>
              <a:t>Be a Spirit led leader in your area of influence where ever that might </a:t>
            </a:r>
            <a:r>
              <a:rPr lang="en-US" sz="2200" b="0" dirty="0" smtClean="0"/>
              <a:t>be.</a:t>
            </a:r>
          </a:p>
          <a:p>
            <a:pPr marL="342900" indent="-342900" algn="l">
              <a:buFont typeface="Arial" panose="020B0604020202020204" pitchFamily="34" charset="0"/>
              <a:buChar char="•"/>
            </a:pPr>
            <a:endParaRPr lang="en-US" sz="2200" b="0" dirty="0"/>
          </a:p>
          <a:p>
            <a:pPr marL="342900" indent="-342900" algn="l">
              <a:buFont typeface="Arial" panose="020B0604020202020204" pitchFamily="34" charset="0"/>
              <a:buChar char="•"/>
            </a:pPr>
            <a:r>
              <a:rPr lang="en-US" sz="2200" b="0" dirty="0"/>
              <a:t>Ensure your example right through life, points people to Jesus</a:t>
            </a:r>
          </a:p>
        </p:txBody>
      </p:sp>
    </p:spTree>
    <p:extLst>
      <p:ext uri="{BB962C8B-B14F-4D97-AF65-F5344CB8AC3E}">
        <p14:creationId xmlns:p14="http://schemas.microsoft.com/office/powerpoint/2010/main" val="14375853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forerunner_graphic_final.jpg"/>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3" name="TextBox 2">
            <a:extLst>
              <a:ext uri="{FF2B5EF4-FFF2-40B4-BE49-F238E27FC236}">
                <a16:creationId xmlns:a16="http://schemas.microsoft.com/office/drawing/2014/main" id="{6A7FB18A-7471-F140-A1E9-647D9A10D404}"/>
              </a:ext>
            </a:extLst>
          </p:cNvPr>
          <p:cNvSpPr txBox="1"/>
          <p:nvPr/>
        </p:nvSpPr>
        <p:spPr>
          <a:xfrm>
            <a:off x="235572" y="3539053"/>
            <a:ext cx="8105670" cy="7021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defTabSz="219075"/>
            <a:r>
              <a:rPr lang="en-US" sz="4313" i="1" dirty="0" smtClean="0">
                <a:solidFill>
                  <a:schemeClr val="accent1">
                    <a:lumMod val="75000"/>
                  </a:schemeClr>
                </a:solidFill>
                <a:effectLst>
                  <a:outerShdw blurRad="50800" dist="50800" dir="5400000" algn="ctr" rotWithShape="0">
                    <a:schemeClr val="bg1"/>
                  </a:outerShdw>
                </a:effectLst>
              </a:rPr>
              <a:t>MOSES, WALKING WITH GOD</a:t>
            </a:r>
            <a:endParaRPr lang="en-US" sz="1650" i="1" dirty="0">
              <a:solidFill>
                <a:schemeClr val="accent1">
                  <a:lumMod val="75000"/>
                </a:schemeClr>
              </a:solidFill>
              <a:effectLst>
                <a:outerShdw blurRad="50800" dist="50800" dir="5400000" algn="ctr" rotWithShape="0">
                  <a:schemeClr val="bg1"/>
                </a:outerShdw>
              </a:effectLst>
            </a:endParaRPr>
          </a:p>
        </p:txBody>
      </p:sp>
      <p:sp>
        <p:nvSpPr>
          <p:cNvPr id="4" name="TextBox 3">
            <a:extLst>
              <a:ext uri="{FF2B5EF4-FFF2-40B4-BE49-F238E27FC236}">
                <a16:creationId xmlns:a16="http://schemas.microsoft.com/office/drawing/2014/main" id="{F069CF1D-F693-DD4C-BDE5-39089C2F8A10}"/>
              </a:ext>
            </a:extLst>
          </p:cNvPr>
          <p:cNvSpPr txBox="1"/>
          <p:nvPr/>
        </p:nvSpPr>
        <p:spPr>
          <a:xfrm>
            <a:off x="235572" y="1135996"/>
            <a:ext cx="8234985"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defTabSz="219075"/>
            <a:r>
              <a:rPr lang="en-US" sz="3750" b="1" spc="1125" dirty="0">
                <a:solidFill>
                  <a:schemeClr val="accent1">
                    <a:lumMod val="75000"/>
                  </a:schemeClr>
                </a:solidFill>
                <a:latin typeface="+mj-lt"/>
                <a:ea typeface="+mj-ea"/>
                <a:cs typeface="+mj-cs"/>
              </a:rPr>
              <a:t>YOUR OT CHARACTER</a:t>
            </a:r>
            <a:r>
              <a:rPr lang="en-US" sz="1500" b="1" dirty="0">
                <a:solidFill>
                  <a:schemeClr val="accent1">
                    <a:lumMod val="75000"/>
                  </a:schemeClr>
                </a:solidFill>
                <a:latin typeface="+mj-lt"/>
                <a:ea typeface="+mj-ea"/>
                <a:cs typeface="+mj-cs"/>
              </a:rPr>
              <a:t> </a:t>
            </a:r>
          </a:p>
        </p:txBody>
      </p:sp>
    </p:spTree>
    <p:extLst>
      <p:ext uri="{BB962C8B-B14F-4D97-AF65-F5344CB8AC3E}">
        <p14:creationId xmlns:p14="http://schemas.microsoft.com/office/powerpoint/2010/main" val="97279529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forerunner_notes_1.jpg"/>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5" name="TextBox 4">
            <a:extLst>
              <a:ext uri="{FF2B5EF4-FFF2-40B4-BE49-F238E27FC236}">
                <a16:creationId xmlns:a16="http://schemas.microsoft.com/office/drawing/2014/main" id="{0DE38147-E565-9946-A744-3A0BBE95DB93}"/>
              </a:ext>
            </a:extLst>
          </p:cNvPr>
          <p:cNvSpPr txBox="1"/>
          <p:nvPr/>
        </p:nvSpPr>
        <p:spPr>
          <a:xfrm>
            <a:off x="269822" y="110402"/>
            <a:ext cx="8874177" cy="575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rmAutofit/>
          </a:bodyPr>
          <a:lstStyle/>
          <a:p>
            <a:pPr algn="l" defTabSz="219075"/>
            <a:r>
              <a:rPr lang="en-US" sz="2800" b="1" i="1" dirty="0" smtClean="0">
                <a:solidFill>
                  <a:schemeClr val="accent1">
                    <a:lumMod val="75000"/>
                  </a:schemeClr>
                </a:solidFill>
                <a:latin typeface="Helvetica" pitchFamily="2" charset="0"/>
              </a:rPr>
              <a:t>History Part 1: The Early Years</a:t>
            </a:r>
            <a:r>
              <a:rPr lang="en-US" sz="1600" b="1" i="1" dirty="0" smtClean="0">
                <a:solidFill>
                  <a:schemeClr val="accent1">
                    <a:lumMod val="75000"/>
                  </a:schemeClr>
                </a:solidFill>
                <a:latin typeface="Helvetica" pitchFamily="2" charset="0"/>
              </a:rPr>
              <a:t> </a:t>
            </a:r>
            <a:endParaRPr lang="en-US" sz="1600" b="1" i="1" dirty="0">
              <a:solidFill>
                <a:schemeClr val="accent1">
                  <a:lumMod val="75000"/>
                </a:schemeClr>
              </a:solidFill>
              <a:latin typeface="Helvetica" pitchFamily="2" charset="0"/>
              <a:ea typeface="+mj-ea"/>
              <a:cs typeface="+mj-cs"/>
            </a:endParaRPr>
          </a:p>
        </p:txBody>
      </p:sp>
      <p:sp>
        <p:nvSpPr>
          <p:cNvPr id="9" name="Shape 125">
            <a:extLst>
              <a:ext uri="{FF2B5EF4-FFF2-40B4-BE49-F238E27FC236}">
                <a16:creationId xmlns:a16="http://schemas.microsoft.com/office/drawing/2014/main" id="{54BF70DD-A51D-1845-B090-2F346E6A6634}"/>
              </a:ext>
            </a:extLst>
          </p:cNvPr>
          <p:cNvSpPr/>
          <p:nvPr/>
        </p:nvSpPr>
        <p:spPr>
          <a:xfrm>
            <a:off x="144780" y="685801"/>
            <a:ext cx="8874288" cy="3825240"/>
          </a:xfrm>
          <a:prstGeom prst="rect">
            <a:avLst/>
          </a:prstGeom>
          <a:solidFill>
            <a:srgbClr val="DDDDDD">
              <a:alpha val="50980"/>
            </a:srgbClr>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ormAutofit lnSpcReduction="10000"/>
          </a:bodyPr>
          <a:lstStyle/>
          <a:p>
            <a:pPr algn="l">
              <a:buSzPct val="100000"/>
              <a:defRPr sz="3700">
                <a:latin typeface="Roboto Light"/>
                <a:ea typeface="Roboto Light"/>
                <a:cs typeface="Roboto Light"/>
                <a:sym typeface="Roboto Light"/>
              </a:defRPr>
            </a:pPr>
            <a:r>
              <a:rPr lang="en-US" sz="2000" b="1" dirty="0" smtClean="0">
                <a:solidFill>
                  <a:schemeClr val="accent1">
                    <a:lumMod val="75000"/>
                  </a:schemeClr>
                </a:solidFill>
                <a:latin typeface="Calibri" panose="020F0502020204030204" pitchFamily="34" charset="0"/>
                <a:cs typeface="Calibri" panose="020F0502020204030204" pitchFamily="34" charset="0"/>
              </a:rPr>
              <a:t>Second </a:t>
            </a:r>
            <a:r>
              <a:rPr lang="en-US" sz="2000" b="1" dirty="0">
                <a:solidFill>
                  <a:schemeClr val="accent1">
                    <a:lumMod val="75000"/>
                  </a:schemeClr>
                </a:solidFill>
                <a:latin typeface="Calibri" panose="020F0502020204030204" pitchFamily="34" charset="0"/>
                <a:cs typeface="Calibri" panose="020F0502020204030204" pitchFamily="34" charset="0"/>
              </a:rPr>
              <a:t>generation of Israelites born into slavery in Egypt</a:t>
            </a:r>
            <a:r>
              <a:rPr lang="en-US" sz="2000" b="1" dirty="0" smtClean="0">
                <a:solidFill>
                  <a:schemeClr val="accent1">
                    <a:lumMod val="75000"/>
                  </a:schemeClr>
                </a:solidFill>
                <a:latin typeface="Calibri" panose="020F0502020204030204" pitchFamily="34" charset="0"/>
                <a:cs typeface="Calibri" panose="020F0502020204030204" pitchFamily="34" charset="0"/>
              </a:rPr>
              <a:t>.</a:t>
            </a:r>
          </a:p>
          <a:p>
            <a:pPr algn="l">
              <a:buSzPct val="100000"/>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smtClean="0">
                <a:solidFill>
                  <a:schemeClr val="accent1">
                    <a:lumMod val="75000"/>
                  </a:schemeClr>
                </a:solidFill>
                <a:latin typeface="Calibri" panose="020F0502020204030204" pitchFamily="34" charset="0"/>
                <a:cs typeface="Calibri" panose="020F0502020204030204" pitchFamily="34" charset="0"/>
              </a:rPr>
              <a:t>Pharaoh </a:t>
            </a:r>
            <a:r>
              <a:rPr lang="en-US" sz="2000" b="1" dirty="0">
                <a:solidFill>
                  <a:schemeClr val="accent1">
                    <a:lumMod val="75000"/>
                  </a:schemeClr>
                </a:solidFill>
                <a:latin typeface="Calibri" panose="020F0502020204030204" pitchFamily="34" charset="0"/>
                <a:cs typeface="Calibri" panose="020F0502020204030204" pitchFamily="34" charset="0"/>
              </a:rPr>
              <a:t>commands that all male Israelite children be </a:t>
            </a:r>
            <a:r>
              <a:rPr lang="en-US" sz="2000" b="1" dirty="0" smtClean="0">
                <a:solidFill>
                  <a:schemeClr val="accent1">
                    <a:lumMod val="75000"/>
                  </a:schemeClr>
                </a:solidFill>
                <a:latin typeface="Calibri" panose="020F0502020204030204" pitchFamily="34" charset="0"/>
                <a:cs typeface="Calibri" panose="020F0502020204030204" pitchFamily="34" charset="0"/>
              </a:rPr>
              <a:t>killed, and Moses </a:t>
            </a:r>
            <a:r>
              <a:rPr lang="en-US" sz="2000" b="1" dirty="0">
                <a:solidFill>
                  <a:schemeClr val="accent1">
                    <a:lumMod val="75000"/>
                  </a:schemeClr>
                </a:solidFill>
                <a:latin typeface="Calibri" panose="020F0502020204030204" pitchFamily="34" charset="0"/>
                <a:cs typeface="Calibri" panose="020F0502020204030204" pitchFamily="34" charset="0"/>
              </a:rPr>
              <a:t>is born</a:t>
            </a:r>
            <a:r>
              <a:rPr lang="en-US" sz="2000" b="1" dirty="0" smtClean="0">
                <a:solidFill>
                  <a:schemeClr val="accent1">
                    <a:lumMod val="75000"/>
                  </a:schemeClr>
                </a:solidFill>
                <a:latin typeface="Calibri" panose="020F0502020204030204" pitchFamily="34" charset="0"/>
                <a:cs typeface="Calibri" panose="020F0502020204030204" pitchFamily="34" charset="0"/>
              </a:rPr>
              <a:t>:</a:t>
            </a:r>
          </a:p>
          <a:p>
            <a:pPr algn="l">
              <a:buSzPct val="100000"/>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lvl="1"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smtClean="0">
                <a:solidFill>
                  <a:schemeClr val="accent1">
                    <a:lumMod val="75000"/>
                  </a:schemeClr>
                </a:solidFill>
                <a:latin typeface="Calibri" panose="020F0502020204030204" pitchFamily="34" charset="0"/>
                <a:cs typeface="Calibri" panose="020F0502020204030204" pitchFamily="34" charset="0"/>
              </a:rPr>
              <a:t>Mother and sister make baskets and </a:t>
            </a:r>
            <a:r>
              <a:rPr lang="en-US" sz="2000" b="1" dirty="0">
                <a:solidFill>
                  <a:schemeClr val="accent1">
                    <a:lumMod val="75000"/>
                  </a:schemeClr>
                </a:solidFill>
                <a:latin typeface="Calibri" panose="020F0502020204030204" pitchFamily="34" charset="0"/>
                <a:cs typeface="Calibri" panose="020F0502020204030204" pitchFamily="34" charset="0"/>
              </a:rPr>
              <a:t>hide </a:t>
            </a:r>
            <a:r>
              <a:rPr lang="en-US" sz="2000" b="1" dirty="0" smtClean="0">
                <a:solidFill>
                  <a:schemeClr val="accent1">
                    <a:lumMod val="75000"/>
                  </a:schemeClr>
                </a:solidFill>
                <a:latin typeface="Calibri" panose="020F0502020204030204" pitchFamily="34" charset="0"/>
                <a:cs typeface="Calibri" panose="020F0502020204030204" pitchFamily="34" charset="0"/>
              </a:rPr>
              <a:t>Moses </a:t>
            </a:r>
            <a:r>
              <a:rPr lang="en-US" sz="2000" b="1" dirty="0">
                <a:solidFill>
                  <a:schemeClr val="accent1">
                    <a:lumMod val="75000"/>
                  </a:schemeClr>
                </a:solidFill>
                <a:latin typeface="Calibri" panose="020F0502020204030204" pitchFamily="34" charset="0"/>
                <a:cs typeface="Calibri" panose="020F0502020204030204" pitchFamily="34" charset="0"/>
              </a:rPr>
              <a:t>in the </a:t>
            </a:r>
            <a:r>
              <a:rPr lang="en-US" sz="2000" b="1" dirty="0" smtClean="0">
                <a:solidFill>
                  <a:schemeClr val="accent1">
                    <a:lumMod val="75000"/>
                  </a:schemeClr>
                </a:solidFill>
                <a:latin typeface="Calibri" panose="020F0502020204030204" pitchFamily="34" charset="0"/>
                <a:cs typeface="Calibri" panose="020F0502020204030204" pitchFamily="34" charset="0"/>
              </a:rPr>
              <a:t>Nile.</a:t>
            </a:r>
          </a:p>
          <a:p>
            <a:pPr marL="342900" lvl="1" indent="-342900" algn="l">
              <a:buSzPct val="100000"/>
              <a:buFont typeface="Arial" panose="020B0604020202020204" pitchFamily="34" charset="0"/>
              <a:buChar char="•"/>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lvl="1"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smtClean="0">
                <a:solidFill>
                  <a:schemeClr val="accent1">
                    <a:lumMod val="75000"/>
                  </a:schemeClr>
                </a:solidFill>
                <a:latin typeface="Calibri" panose="020F0502020204030204" pitchFamily="34" charset="0"/>
                <a:cs typeface="Calibri" panose="020F0502020204030204" pitchFamily="34" charset="0"/>
              </a:rPr>
              <a:t>Pharaoh’s </a:t>
            </a:r>
            <a:r>
              <a:rPr lang="en-US" sz="2000" b="1" dirty="0">
                <a:solidFill>
                  <a:schemeClr val="accent1">
                    <a:lumMod val="75000"/>
                  </a:schemeClr>
                </a:solidFill>
                <a:latin typeface="Calibri" panose="020F0502020204030204" pitchFamily="34" charset="0"/>
                <a:cs typeface="Calibri" panose="020F0502020204030204" pitchFamily="34" charset="0"/>
              </a:rPr>
              <a:t>daughter finds Moses and </a:t>
            </a:r>
            <a:r>
              <a:rPr lang="en-US" sz="2000" b="1" dirty="0" smtClean="0">
                <a:solidFill>
                  <a:schemeClr val="accent1">
                    <a:lumMod val="75000"/>
                  </a:schemeClr>
                </a:solidFill>
                <a:latin typeface="Calibri" panose="020F0502020204030204" pitchFamily="34" charset="0"/>
                <a:cs typeface="Calibri" panose="020F0502020204030204" pitchFamily="34" charset="0"/>
              </a:rPr>
              <a:t>raises him.</a:t>
            </a:r>
          </a:p>
          <a:p>
            <a:pPr marL="342900" lvl="1" indent="-342900" algn="l">
              <a:buSzPct val="100000"/>
              <a:buFont typeface="Arial" panose="020B0604020202020204" pitchFamily="34" charset="0"/>
              <a:buChar char="•"/>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lvl="1"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smtClean="0">
                <a:solidFill>
                  <a:schemeClr val="accent1">
                    <a:lumMod val="75000"/>
                  </a:schemeClr>
                </a:solidFill>
                <a:latin typeface="Calibri" panose="020F0502020204030204" pitchFamily="34" charset="0"/>
                <a:cs typeface="Calibri" panose="020F0502020204030204" pitchFamily="34" charset="0"/>
              </a:rPr>
              <a:t>Moses </a:t>
            </a:r>
            <a:r>
              <a:rPr lang="en-US" sz="2000" b="1" dirty="0">
                <a:solidFill>
                  <a:schemeClr val="accent1">
                    <a:lumMod val="75000"/>
                  </a:schemeClr>
                </a:solidFill>
                <a:latin typeface="Calibri" panose="020F0502020204030204" pitchFamily="34" charset="0"/>
                <a:cs typeface="Calibri" panose="020F0502020204030204" pitchFamily="34" charset="0"/>
              </a:rPr>
              <a:t>grows up </a:t>
            </a:r>
            <a:r>
              <a:rPr lang="en-US" sz="2000" b="1" dirty="0" smtClean="0">
                <a:solidFill>
                  <a:schemeClr val="accent1">
                    <a:lumMod val="75000"/>
                  </a:schemeClr>
                </a:solidFill>
                <a:latin typeface="Calibri" panose="020F0502020204030204" pitchFamily="34" charset="0"/>
                <a:cs typeface="Calibri" panose="020F0502020204030204" pitchFamily="34" charset="0"/>
              </a:rPr>
              <a:t>but knows he </a:t>
            </a:r>
            <a:r>
              <a:rPr lang="en-US" sz="2000" b="1" dirty="0">
                <a:solidFill>
                  <a:schemeClr val="accent1">
                    <a:lumMod val="75000"/>
                  </a:schemeClr>
                </a:solidFill>
                <a:latin typeface="Calibri" panose="020F0502020204030204" pitchFamily="34" charset="0"/>
                <a:cs typeface="Calibri" panose="020F0502020204030204" pitchFamily="34" charset="0"/>
              </a:rPr>
              <a:t>is Hebrew</a:t>
            </a:r>
            <a:r>
              <a:rPr lang="en-US" sz="2000" b="1" dirty="0" smtClean="0">
                <a:solidFill>
                  <a:schemeClr val="accent1">
                    <a:lumMod val="75000"/>
                  </a:schemeClr>
                </a:solidFill>
                <a:latin typeface="Calibri" panose="020F0502020204030204" pitchFamily="34" charset="0"/>
                <a:cs typeface="Calibri" panose="020F0502020204030204" pitchFamily="34" charset="0"/>
              </a:rPr>
              <a:t>. Kills an Egyptian beating a Jew.</a:t>
            </a:r>
          </a:p>
          <a:p>
            <a:pPr marL="342900" lvl="1" indent="-342900" algn="l">
              <a:buSzPct val="100000"/>
              <a:buFont typeface="Arial" panose="020B0604020202020204" pitchFamily="34" charset="0"/>
              <a:buChar char="•"/>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lvl="1"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smtClean="0">
                <a:solidFill>
                  <a:schemeClr val="accent1">
                    <a:lumMod val="75000"/>
                  </a:schemeClr>
                </a:solidFill>
                <a:latin typeface="Calibri" panose="020F0502020204030204" pitchFamily="34" charset="0"/>
                <a:cs typeface="Calibri" panose="020F0502020204030204" pitchFamily="34" charset="0"/>
              </a:rPr>
              <a:t>Fearing penalty, Moses </a:t>
            </a:r>
            <a:r>
              <a:rPr lang="en-US" sz="2000" b="1" dirty="0">
                <a:solidFill>
                  <a:schemeClr val="accent1">
                    <a:lumMod val="75000"/>
                  </a:schemeClr>
                </a:solidFill>
                <a:latin typeface="Calibri" panose="020F0502020204030204" pitchFamily="34" charset="0"/>
                <a:cs typeface="Calibri" panose="020F0502020204030204" pitchFamily="34" charset="0"/>
              </a:rPr>
              <a:t>flees into the </a:t>
            </a:r>
            <a:r>
              <a:rPr lang="en-US" sz="2000" b="1" dirty="0" smtClean="0">
                <a:solidFill>
                  <a:schemeClr val="accent1">
                    <a:lumMod val="75000"/>
                  </a:schemeClr>
                </a:solidFill>
                <a:latin typeface="Calibri" panose="020F0502020204030204" pitchFamily="34" charset="0"/>
                <a:cs typeface="Calibri" panose="020F0502020204030204" pitchFamily="34" charset="0"/>
              </a:rPr>
              <a:t>desert.</a:t>
            </a:r>
          </a:p>
          <a:p>
            <a:pPr lvl="1" algn="l">
              <a:buSzPct val="100000"/>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lvl="1"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smtClean="0">
                <a:solidFill>
                  <a:schemeClr val="accent1">
                    <a:lumMod val="75000"/>
                  </a:schemeClr>
                </a:solidFill>
                <a:latin typeface="Calibri" panose="020F0502020204030204" pitchFamily="34" charset="0"/>
                <a:cs typeface="Calibri" panose="020F0502020204030204" pitchFamily="34" charset="0"/>
              </a:rPr>
              <a:t>For </a:t>
            </a:r>
            <a:r>
              <a:rPr lang="en-US" sz="2000" b="1" dirty="0">
                <a:solidFill>
                  <a:schemeClr val="accent1">
                    <a:lumMod val="75000"/>
                  </a:schemeClr>
                </a:solidFill>
                <a:latin typeface="Calibri" panose="020F0502020204030204" pitchFamily="34" charset="0"/>
                <a:cs typeface="Calibri" panose="020F0502020204030204" pitchFamily="34" charset="0"/>
              </a:rPr>
              <a:t>forty years, Moses lives as a </a:t>
            </a:r>
            <a:r>
              <a:rPr lang="en-US" sz="2000" b="1" dirty="0" smtClean="0">
                <a:solidFill>
                  <a:schemeClr val="accent1">
                    <a:lumMod val="75000"/>
                  </a:schemeClr>
                </a:solidFill>
                <a:latin typeface="Calibri" panose="020F0502020204030204" pitchFamily="34" charset="0"/>
                <a:cs typeface="Calibri" panose="020F0502020204030204" pitchFamily="34" charset="0"/>
              </a:rPr>
              <a:t>shepherd.</a:t>
            </a:r>
            <a:endParaRPr lang="en-US" sz="2000" b="1" dirty="0">
              <a:solidFill>
                <a:schemeClr val="accent1">
                  <a:lumMod val="75000"/>
                </a:schemeClr>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FEA70D1-9FE8-434C-8A90-5E0907216603}"/>
              </a:ext>
            </a:extLst>
          </p:cNvPr>
          <p:cNvSpPr txBox="1"/>
          <p:nvPr/>
        </p:nvSpPr>
        <p:spPr>
          <a:xfrm>
            <a:off x="2720341" y="4599575"/>
            <a:ext cx="3439680" cy="373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r" defTabSz="219075"/>
            <a:r>
              <a:rPr lang="en-US" sz="2175" b="1" dirty="0" smtClean="0">
                <a:solidFill>
                  <a:schemeClr val="accent1">
                    <a:lumMod val="75000"/>
                  </a:schemeClr>
                </a:solidFill>
              </a:rPr>
              <a:t>Moses Walking with God</a:t>
            </a:r>
            <a:endParaRPr lang="en-US" sz="2175"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202309489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forerunner_notes_1.jpg"/>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5" name="TextBox 4">
            <a:extLst>
              <a:ext uri="{FF2B5EF4-FFF2-40B4-BE49-F238E27FC236}">
                <a16:creationId xmlns:a16="http://schemas.microsoft.com/office/drawing/2014/main" id="{0DE38147-E565-9946-A744-3A0BBE95DB93}"/>
              </a:ext>
            </a:extLst>
          </p:cNvPr>
          <p:cNvSpPr txBox="1"/>
          <p:nvPr/>
        </p:nvSpPr>
        <p:spPr>
          <a:xfrm>
            <a:off x="269822" y="110402"/>
            <a:ext cx="8874177" cy="575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rmAutofit/>
          </a:bodyPr>
          <a:lstStyle/>
          <a:p>
            <a:pPr algn="l" defTabSz="219075"/>
            <a:r>
              <a:rPr lang="en-US" sz="2800" b="1" i="1" dirty="0" smtClean="0">
                <a:solidFill>
                  <a:schemeClr val="accent1">
                    <a:lumMod val="75000"/>
                  </a:schemeClr>
                </a:solidFill>
                <a:latin typeface="Helvetica" pitchFamily="2" charset="0"/>
              </a:rPr>
              <a:t>History Part 2: God’s Liberator</a:t>
            </a:r>
            <a:r>
              <a:rPr lang="en-US" sz="1600" b="1" i="1" dirty="0" smtClean="0">
                <a:solidFill>
                  <a:schemeClr val="accent1">
                    <a:lumMod val="75000"/>
                  </a:schemeClr>
                </a:solidFill>
                <a:latin typeface="Helvetica" pitchFamily="2" charset="0"/>
              </a:rPr>
              <a:t> </a:t>
            </a:r>
            <a:endParaRPr lang="en-US" sz="1600" b="1" i="1" dirty="0">
              <a:solidFill>
                <a:schemeClr val="accent1">
                  <a:lumMod val="75000"/>
                </a:schemeClr>
              </a:solidFill>
              <a:latin typeface="Helvetica" pitchFamily="2" charset="0"/>
              <a:ea typeface="+mj-ea"/>
              <a:cs typeface="+mj-cs"/>
            </a:endParaRPr>
          </a:p>
        </p:txBody>
      </p:sp>
      <p:sp>
        <p:nvSpPr>
          <p:cNvPr id="9" name="Shape 125">
            <a:extLst>
              <a:ext uri="{FF2B5EF4-FFF2-40B4-BE49-F238E27FC236}">
                <a16:creationId xmlns:a16="http://schemas.microsoft.com/office/drawing/2014/main" id="{54BF70DD-A51D-1845-B090-2F346E6A6634}"/>
              </a:ext>
            </a:extLst>
          </p:cNvPr>
          <p:cNvSpPr/>
          <p:nvPr/>
        </p:nvSpPr>
        <p:spPr>
          <a:xfrm>
            <a:off x="144780" y="685801"/>
            <a:ext cx="8874288" cy="3825240"/>
          </a:xfrm>
          <a:prstGeom prst="rect">
            <a:avLst/>
          </a:prstGeom>
          <a:solidFill>
            <a:srgbClr val="DDDDDD">
              <a:alpha val="50980"/>
            </a:srgbClr>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ormAutofit/>
          </a:bodyPr>
          <a:lstStyle/>
          <a:p>
            <a:pPr algn="l">
              <a:buSzPct val="100000"/>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Moses hears the voice of God from a burning bush, tells him to return to Egypt.</a:t>
            </a:r>
          </a:p>
          <a:p>
            <a:pPr algn="l">
              <a:buSzPct val="100000"/>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Moses meets his brother, Aaron. God instructs the two in miraculous signs:</a:t>
            </a:r>
          </a:p>
          <a:p>
            <a:pPr algn="l">
              <a:buSzPct val="100000"/>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The Israelites agree to follow Moses toward freedom.</a:t>
            </a: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First, Moses must convince the new Pharaoh of Egypt to let the Israelites go.</a:t>
            </a: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smtClean="0">
                <a:solidFill>
                  <a:schemeClr val="accent1">
                    <a:lumMod val="75000"/>
                  </a:schemeClr>
                </a:solidFill>
                <a:latin typeface="Calibri" panose="020F0502020204030204" pitchFamily="34" charset="0"/>
                <a:cs typeface="Calibri" panose="020F0502020204030204" pitchFamily="34" charset="0"/>
              </a:rPr>
              <a:t>Pharaoh </a:t>
            </a:r>
            <a:r>
              <a:rPr lang="en-US" sz="2000" b="1" dirty="0">
                <a:solidFill>
                  <a:schemeClr val="accent1">
                    <a:lumMod val="75000"/>
                  </a:schemeClr>
                </a:solidFill>
                <a:latin typeface="Calibri" panose="020F0502020204030204" pitchFamily="34" charset="0"/>
                <a:cs typeface="Calibri" panose="020F0502020204030204" pitchFamily="34" charset="0"/>
              </a:rPr>
              <a:t>agrees, but then reconsiders. God sends a series of ten </a:t>
            </a:r>
            <a:r>
              <a:rPr lang="en-US" sz="2000" b="1" dirty="0" smtClean="0">
                <a:solidFill>
                  <a:schemeClr val="accent1">
                    <a:lumMod val="75000"/>
                  </a:schemeClr>
                </a:solidFill>
                <a:latin typeface="Calibri" panose="020F0502020204030204" pitchFamily="34" charset="0"/>
                <a:cs typeface="Calibri" panose="020F0502020204030204" pitchFamily="34" charset="0"/>
              </a:rPr>
              <a:t>plagues.</a:t>
            </a: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Finally, Pharaoh lets the slaves go.</a:t>
            </a:r>
          </a:p>
        </p:txBody>
      </p:sp>
      <p:sp>
        <p:nvSpPr>
          <p:cNvPr id="10" name="TextBox 9">
            <a:extLst>
              <a:ext uri="{FF2B5EF4-FFF2-40B4-BE49-F238E27FC236}">
                <a16:creationId xmlns:a16="http://schemas.microsoft.com/office/drawing/2014/main" id="{5FEA70D1-9FE8-434C-8A90-5E0907216603}"/>
              </a:ext>
            </a:extLst>
          </p:cNvPr>
          <p:cNvSpPr txBox="1"/>
          <p:nvPr/>
        </p:nvSpPr>
        <p:spPr>
          <a:xfrm>
            <a:off x="2720341" y="4599575"/>
            <a:ext cx="3439680" cy="373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r" defTabSz="219075"/>
            <a:r>
              <a:rPr lang="en-US" sz="2175" b="1" dirty="0" smtClean="0">
                <a:solidFill>
                  <a:schemeClr val="accent1">
                    <a:lumMod val="75000"/>
                  </a:schemeClr>
                </a:solidFill>
              </a:rPr>
              <a:t>Moses Walking with God</a:t>
            </a:r>
            <a:endParaRPr lang="en-US" sz="2175"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41000044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forerunner_notes_1.jpg"/>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5" name="TextBox 4">
            <a:extLst>
              <a:ext uri="{FF2B5EF4-FFF2-40B4-BE49-F238E27FC236}">
                <a16:creationId xmlns:a16="http://schemas.microsoft.com/office/drawing/2014/main" id="{0DE38147-E565-9946-A744-3A0BBE95DB93}"/>
              </a:ext>
            </a:extLst>
          </p:cNvPr>
          <p:cNvSpPr txBox="1"/>
          <p:nvPr/>
        </p:nvSpPr>
        <p:spPr>
          <a:xfrm>
            <a:off x="269822" y="110402"/>
            <a:ext cx="8874177" cy="575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rmAutofit/>
          </a:bodyPr>
          <a:lstStyle/>
          <a:p>
            <a:pPr algn="l" defTabSz="219075"/>
            <a:r>
              <a:rPr lang="en-US" sz="2800" b="1" i="1" dirty="0" smtClean="0">
                <a:solidFill>
                  <a:schemeClr val="accent1">
                    <a:lumMod val="75000"/>
                  </a:schemeClr>
                </a:solidFill>
                <a:latin typeface="Helvetica" pitchFamily="2" charset="0"/>
              </a:rPr>
              <a:t>History Part 3: The Exodus</a:t>
            </a:r>
            <a:r>
              <a:rPr lang="en-US" sz="1600" b="1" i="1" dirty="0" smtClean="0">
                <a:solidFill>
                  <a:schemeClr val="accent1">
                    <a:lumMod val="75000"/>
                  </a:schemeClr>
                </a:solidFill>
                <a:latin typeface="Helvetica" pitchFamily="2" charset="0"/>
              </a:rPr>
              <a:t> </a:t>
            </a:r>
            <a:endParaRPr lang="en-US" sz="1600" b="1" i="1" dirty="0">
              <a:solidFill>
                <a:schemeClr val="accent1">
                  <a:lumMod val="75000"/>
                </a:schemeClr>
              </a:solidFill>
              <a:latin typeface="Helvetica" pitchFamily="2" charset="0"/>
              <a:ea typeface="+mj-ea"/>
              <a:cs typeface="+mj-cs"/>
            </a:endParaRPr>
          </a:p>
        </p:txBody>
      </p:sp>
      <p:sp>
        <p:nvSpPr>
          <p:cNvPr id="9" name="Shape 125">
            <a:extLst>
              <a:ext uri="{FF2B5EF4-FFF2-40B4-BE49-F238E27FC236}">
                <a16:creationId xmlns:a16="http://schemas.microsoft.com/office/drawing/2014/main" id="{54BF70DD-A51D-1845-B090-2F346E6A6634}"/>
              </a:ext>
            </a:extLst>
          </p:cNvPr>
          <p:cNvSpPr/>
          <p:nvPr/>
        </p:nvSpPr>
        <p:spPr>
          <a:xfrm>
            <a:off x="144780" y="685801"/>
            <a:ext cx="8874288" cy="3825240"/>
          </a:xfrm>
          <a:prstGeom prst="rect">
            <a:avLst/>
          </a:prstGeom>
          <a:solidFill>
            <a:srgbClr val="DDDDDD">
              <a:alpha val="50980"/>
            </a:srgbClr>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ormAutofit/>
          </a:bodyPr>
          <a:lstStyle/>
          <a:p>
            <a:pPr algn="l">
              <a:buSzPct val="100000"/>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The Israelites travel through the wilderness towards Canaan. </a:t>
            </a:r>
          </a:p>
          <a:p>
            <a:pPr algn="l">
              <a:buSzPct val="100000"/>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algn="l">
              <a:buSzPct val="100000"/>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Pharaoh has a change of heart again and sends his army after them:</a:t>
            </a:r>
          </a:p>
          <a:p>
            <a:pPr algn="l">
              <a:buSzPct val="100000"/>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Moses parts the Red Sea. The sea returns </a:t>
            </a:r>
            <a:r>
              <a:rPr lang="en-US" sz="2000" b="1" dirty="0" smtClean="0">
                <a:solidFill>
                  <a:schemeClr val="accent1">
                    <a:lumMod val="75000"/>
                  </a:schemeClr>
                </a:solidFill>
                <a:latin typeface="Calibri" panose="020F0502020204030204" pitchFamily="34" charset="0"/>
                <a:cs typeface="Calibri" panose="020F0502020204030204" pitchFamily="34" charset="0"/>
              </a:rPr>
              <a:t>and drowns </a:t>
            </a:r>
            <a:r>
              <a:rPr lang="en-US" sz="2000" b="1" dirty="0">
                <a:solidFill>
                  <a:schemeClr val="accent1">
                    <a:lumMod val="75000"/>
                  </a:schemeClr>
                </a:solidFill>
                <a:latin typeface="Calibri" panose="020F0502020204030204" pitchFamily="34" charset="0"/>
                <a:cs typeface="Calibri" panose="020F0502020204030204" pitchFamily="34" charset="0"/>
              </a:rPr>
              <a:t>the chasing army.</a:t>
            </a: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God sends a pillar of cloud to follow during the day and a pillar of fire by </a:t>
            </a:r>
            <a:r>
              <a:rPr lang="en-US" sz="2000" b="1" dirty="0" smtClean="0">
                <a:solidFill>
                  <a:schemeClr val="accent1">
                    <a:lumMod val="75000"/>
                  </a:schemeClr>
                </a:solidFill>
                <a:latin typeface="Calibri" panose="020F0502020204030204" pitchFamily="34" charset="0"/>
                <a:cs typeface="Calibri" panose="020F0502020204030204" pitchFamily="34" charset="0"/>
              </a:rPr>
              <a:t>night</a:t>
            </a:r>
            <a:r>
              <a:rPr lang="en-US" sz="2000" b="1" dirty="0">
                <a:solidFill>
                  <a:schemeClr val="accent1">
                    <a:lumMod val="75000"/>
                  </a:schemeClr>
                </a:solidFill>
                <a:latin typeface="Calibri" panose="020F0502020204030204" pitchFamily="34" charset="0"/>
                <a:cs typeface="Calibri" panose="020F0502020204030204" pitchFamily="34" charset="0"/>
              </a:rPr>
              <a:t>.</a:t>
            </a: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God causes sweet flakes of </a:t>
            </a:r>
            <a:r>
              <a:rPr lang="en-US" sz="2000" b="1" dirty="0" smtClean="0">
                <a:solidFill>
                  <a:schemeClr val="accent1">
                    <a:lumMod val="75000"/>
                  </a:schemeClr>
                </a:solidFill>
                <a:latin typeface="Calibri" panose="020F0502020204030204" pitchFamily="34" charset="0"/>
                <a:cs typeface="Calibri" panose="020F0502020204030204" pitchFamily="34" charset="0"/>
              </a:rPr>
              <a:t>bread (manna) </a:t>
            </a:r>
            <a:r>
              <a:rPr lang="en-US" sz="2000" b="1" dirty="0">
                <a:solidFill>
                  <a:schemeClr val="accent1">
                    <a:lumMod val="75000"/>
                  </a:schemeClr>
                </a:solidFill>
                <a:latin typeface="Calibri" panose="020F0502020204030204" pitchFamily="34" charset="0"/>
                <a:cs typeface="Calibri" panose="020F0502020204030204" pitchFamily="34" charset="0"/>
              </a:rPr>
              <a:t>to fall from the sky. God tells them not to store the manna. The people disobey; the stored manna rots in the jars.</a:t>
            </a: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The people complain much of the time and God gets fed up with them.</a:t>
            </a:r>
          </a:p>
        </p:txBody>
      </p:sp>
      <p:sp>
        <p:nvSpPr>
          <p:cNvPr id="10" name="TextBox 9">
            <a:extLst>
              <a:ext uri="{FF2B5EF4-FFF2-40B4-BE49-F238E27FC236}">
                <a16:creationId xmlns:a16="http://schemas.microsoft.com/office/drawing/2014/main" id="{5FEA70D1-9FE8-434C-8A90-5E0907216603}"/>
              </a:ext>
            </a:extLst>
          </p:cNvPr>
          <p:cNvSpPr txBox="1"/>
          <p:nvPr/>
        </p:nvSpPr>
        <p:spPr>
          <a:xfrm>
            <a:off x="2720341" y="4599575"/>
            <a:ext cx="3439680" cy="373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r" defTabSz="219075"/>
            <a:r>
              <a:rPr lang="en-US" sz="2175" b="1" dirty="0" smtClean="0">
                <a:solidFill>
                  <a:schemeClr val="accent1">
                    <a:lumMod val="75000"/>
                  </a:schemeClr>
                </a:solidFill>
              </a:rPr>
              <a:t>Moses Walking with God</a:t>
            </a:r>
            <a:endParaRPr lang="en-US" sz="2175"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262844459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forerunner_notes_1.jpg"/>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5" name="TextBox 4">
            <a:extLst>
              <a:ext uri="{FF2B5EF4-FFF2-40B4-BE49-F238E27FC236}">
                <a16:creationId xmlns:a16="http://schemas.microsoft.com/office/drawing/2014/main" id="{0DE38147-E565-9946-A744-3A0BBE95DB93}"/>
              </a:ext>
            </a:extLst>
          </p:cNvPr>
          <p:cNvSpPr txBox="1"/>
          <p:nvPr/>
        </p:nvSpPr>
        <p:spPr>
          <a:xfrm>
            <a:off x="269822" y="110402"/>
            <a:ext cx="8874177" cy="575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rmAutofit/>
          </a:bodyPr>
          <a:lstStyle/>
          <a:p>
            <a:pPr algn="l" defTabSz="219075"/>
            <a:r>
              <a:rPr lang="en-US" sz="2800" b="1" i="1" dirty="0" smtClean="0">
                <a:solidFill>
                  <a:schemeClr val="accent1">
                    <a:lumMod val="75000"/>
                  </a:schemeClr>
                </a:solidFill>
                <a:latin typeface="Helvetica" pitchFamily="2" charset="0"/>
              </a:rPr>
              <a:t>History Part 4: The Ten Commandments</a:t>
            </a:r>
            <a:r>
              <a:rPr lang="en-US" sz="1600" b="1" i="1" dirty="0" smtClean="0">
                <a:solidFill>
                  <a:schemeClr val="accent1">
                    <a:lumMod val="75000"/>
                  </a:schemeClr>
                </a:solidFill>
                <a:latin typeface="Helvetica" pitchFamily="2" charset="0"/>
              </a:rPr>
              <a:t> </a:t>
            </a:r>
            <a:endParaRPr lang="en-US" sz="1600" b="1" i="1" dirty="0">
              <a:solidFill>
                <a:schemeClr val="accent1">
                  <a:lumMod val="75000"/>
                </a:schemeClr>
              </a:solidFill>
              <a:latin typeface="Helvetica" pitchFamily="2" charset="0"/>
              <a:ea typeface="+mj-ea"/>
              <a:cs typeface="+mj-cs"/>
            </a:endParaRPr>
          </a:p>
        </p:txBody>
      </p:sp>
      <p:sp>
        <p:nvSpPr>
          <p:cNvPr id="9" name="Shape 125">
            <a:extLst>
              <a:ext uri="{FF2B5EF4-FFF2-40B4-BE49-F238E27FC236}">
                <a16:creationId xmlns:a16="http://schemas.microsoft.com/office/drawing/2014/main" id="{54BF70DD-A51D-1845-B090-2F346E6A6634}"/>
              </a:ext>
            </a:extLst>
          </p:cNvPr>
          <p:cNvSpPr/>
          <p:nvPr/>
        </p:nvSpPr>
        <p:spPr>
          <a:xfrm>
            <a:off x="144780" y="685801"/>
            <a:ext cx="8874288" cy="3825240"/>
          </a:xfrm>
          <a:prstGeom prst="rect">
            <a:avLst/>
          </a:prstGeom>
          <a:solidFill>
            <a:srgbClr val="DDDDDD">
              <a:alpha val="50980"/>
            </a:srgbClr>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ormAutofit/>
          </a:bodyPr>
          <a:lstStyle/>
          <a:p>
            <a:pPr algn="l">
              <a:buSzPct val="100000"/>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Moses climbs Mount Sinai and spends forty days with God:</a:t>
            </a:r>
          </a:p>
          <a:p>
            <a:pPr algn="l">
              <a:buSzPct val="100000"/>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Moses descends with stone </a:t>
            </a:r>
            <a:r>
              <a:rPr lang="en-US" sz="2000" b="1" dirty="0" smtClean="0">
                <a:solidFill>
                  <a:schemeClr val="accent1">
                    <a:lumMod val="75000"/>
                  </a:schemeClr>
                </a:solidFill>
                <a:latin typeface="Calibri" panose="020F0502020204030204" pitchFamily="34" charset="0"/>
                <a:cs typeface="Calibri" panose="020F0502020204030204" pitchFamily="34" charset="0"/>
              </a:rPr>
              <a:t>tablets</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smtClean="0">
                <a:solidFill>
                  <a:schemeClr val="accent1">
                    <a:lumMod val="75000"/>
                  </a:schemeClr>
                </a:solidFill>
                <a:latin typeface="Calibri" panose="020F0502020204030204" pitchFamily="34" charset="0"/>
                <a:cs typeface="Calibri" panose="020F0502020204030204" pitchFamily="34" charset="0"/>
              </a:rPr>
              <a:t>- the </a:t>
            </a:r>
            <a:r>
              <a:rPr lang="en-US" sz="2000" b="1" dirty="0">
                <a:solidFill>
                  <a:schemeClr val="accent1">
                    <a:lumMod val="75000"/>
                  </a:schemeClr>
                </a:solidFill>
                <a:latin typeface="Calibri" panose="020F0502020204030204" pitchFamily="34" charset="0"/>
                <a:cs typeface="Calibri" panose="020F0502020204030204" pitchFamily="34" charset="0"/>
              </a:rPr>
              <a:t>Ten Commandments.</a:t>
            </a: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H</a:t>
            </a:r>
            <a:r>
              <a:rPr lang="en-US" sz="2000" b="1" dirty="0" smtClean="0">
                <a:solidFill>
                  <a:schemeClr val="accent1">
                    <a:lumMod val="75000"/>
                  </a:schemeClr>
                </a:solidFill>
                <a:latin typeface="Calibri" panose="020F0502020204030204" pitchFamily="34" charset="0"/>
                <a:cs typeface="Calibri" panose="020F0502020204030204" pitchFamily="34" charset="0"/>
              </a:rPr>
              <a:t>e </a:t>
            </a:r>
            <a:r>
              <a:rPr lang="en-US" sz="2000" b="1" dirty="0">
                <a:solidFill>
                  <a:schemeClr val="accent1">
                    <a:lumMod val="75000"/>
                  </a:schemeClr>
                </a:solidFill>
                <a:latin typeface="Calibri" panose="020F0502020204030204" pitchFamily="34" charset="0"/>
                <a:cs typeface="Calibri" panose="020F0502020204030204" pitchFamily="34" charset="0"/>
              </a:rPr>
              <a:t>finds that the Israelites have made an idol and are worshipping a golden calf. </a:t>
            </a: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a:solidFill>
                  <a:schemeClr val="accent1">
                    <a:lumMod val="75000"/>
                  </a:schemeClr>
                </a:solidFill>
                <a:latin typeface="Calibri" panose="020F0502020204030204" pitchFamily="34" charset="0"/>
                <a:cs typeface="Calibri" panose="020F0502020204030204" pitchFamily="34" charset="0"/>
              </a:rPr>
              <a:t>Angry at their idolatrous betrayal, Moses throws the tablets and breaks them.</a:t>
            </a: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endParaRPr lang="en-US" sz="2000" b="1" dirty="0" smtClean="0">
              <a:solidFill>
                <a:schemeClr val="accent1">
                  <a:lumMod val="75000"/>
                </a:schemeClr>
              </a:solidFill>
              <a:latin typeface="Calibri" panose="020F0502020204030204" pitchFamily="34" charset="0"/>
              <a:cs typeface="Calibri" panose="020F0502020204030204" pitchFamily="34" charset="0"/>
            </a:endParaRPr>
          </a:p>
          <a:p>
            <a:pPr marL="342900" indent="-342900" algn="l">
              <a:buSzPct val="100000"/>
              <a:buFont typeface="Arial" panose="020B0604020202020204" pitchFamily="34" charset="0"/>
              <a:buChar char="•"/>
              <a:defRPr sz="3700">
                <a:latin typeface="Roboto Light"/>
                <a:ea typeface="Roboto Light"/>
                <a:cs typeface="Roboto Light"/>
                <a:sym typeface="Roboto Light"/>
              </a:defRPr>
            </a:pPr>
            <a:r>
              <a:rPr lang="en-US" sz="2000" b="1" dirty="0" smtClean="0">
                <a:solidFill>
                  <a:schemeClr val="accent1">
                    <a:lumMod val="75000"/>
                  </a:schemeClr>
                </a:solidFill>
                <a:latin typeface="Calibri" panose="020F0502020204030204" pitchFamily="34" charset="0"/>
                <a:cs typeface="Calibri" panose="020F0502020204030204" pitchFamily="34" charset="0"/>
              </a:rPr>
              <a:t>Later</a:t>
            </a:r>
            <a:r>
              <a:rPr lang="en-US" sz="2000" b="1" dirty="0">
                <a:solidFill>
                  <a:schemeClr val="accent1">
                    <a:lumMod val="75000"/>
                  </a:schemeClr>
                </a:solidFill>
                <a:latin typeface="Calibri" panose="020F0502020204030204" pitchFamily="34" charset="0"/>
                <a:cs typeface="Calibri" panose="020F0502020204030204" pitchFamily="34" charset="0"/>
              </a:rPr>
              <a:t>, God rewrites the Commandments and Moses takes them to the people.</a:t>
            </a:r>
          </a:p>
        </p:txBody>
      </p:sp>
      <p:sp>
        <p:nvSpPr>
          <p:cNvPr id="10" name="TextBox 9">
            <a:extLst>
              <a:ext uri="{FF2B5EF4-FFF2-40B4-BE49-F238E27FC236}">
                <a16:creationId xmlns:a16="http://schemas.microsoft.com/office/drawing/2014/main" id="{5FEA70D1-9FE8-434C-8A90-5E0907216603}"/>
              </a:ext>
            </a:extLst>
          </p:cNvPr>
          <p:cNvSpPr txBox="1"/>
          <p:nvPr/>
        </p:nvSpPr>
        <p:spPr>
          <a:xfrm>
            <a:off x="2720341" y="4599575"/>
            <a:ext cx="3439680" cy="373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r" defTabSz="219075"/>
            <a:r>
              <a:rPr lang="en-US" sz="2175" b="1" dirty="0" smtClean="0">
                <a:solidFill>
                  <a:schemeClr val="accent1">
                    <a:lumMod val="75000"/>
                  </a:schemeClr>
                </a:solidFill>
              </a:rPr>
              <a:t>Moses Walking with God</a:t>
            </a:r>
            <a:endParaRPr lang="en-US" sz="2175" b="1" dirty="0">
              <a:solidFill>
                <a:schemeClr val="accent1">
                  <a:lumMod val="75000"/>
                </a:schemeClr>
              </a:solidFill>
              <a:latin typeface="+mj-lt"/>
              <a:ea typeface="+mj-ea"/>
              <a:cs typeface="+mj-cs"/>
            </a:endParaRPr>
          </a:p>
        </p:txBody>
      </p:sp>
      <p:grpSp>
        <p:nvGrpSpPr>
          <p:cNvPr id="4" name="Group 3"/>
          <p:cNvGrpSpPr/>
          <p:nvPr/>
        </p:nvGrpSpPr>
        <p:grpSpPr>
          <a:xfrm>
            <a:off x="1508760" y="3196253"/>
            <a:ext cx="6080760" cy="595035"/>
            <a:chOff x="2232660" y="3196253"/>
            <a:chExt cx="6080760" cy="595035"/>
          </a:xfrm>
        </p:grpSpPr>
        <p:sp>
          <p:nvSpPr>
            <p:cNvPr id="2" name="TextBox 1"/>
            <p:cNvSpPr txBox="1"/>
            <p:nvPr/>
          </p:nvSpPr>
          <p:spPr>
            <a:xfrm>
              <a:off x="2232660" y="3196253"/>
              <a:ext cx="608076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000000"/>
                  </a:solidFill>
                  <a:effectLst/>
                  <a:uFillTx/>
                  <a:latin typeface="Calibri" panose="020F0502020204030204" pitchFamily="34" charset="0"/>
                  <a:cs typeface="Calibri" panose="020F0502020204030204" pitchFamily="34" charset="0"/>
                  <a:sym typeface="Helvetica"/>
                </a:rPr>
                <a:t>Today’s passage</a:t>
              </a:r>
              <a:endParaRPr kumimoji="0" lang="en-AU" sz="32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
          <p:nvSpPr>
            <p:cNvPr id="3" name="Striped Right Arrow 2"/>
            <p:cNvSpPr/>
            <p:nvPr/>
          </p:nvSpPr>
          <p:spPr>
            <a:xfrm>
              <a:off x="2697480" y="3281934"/>
              <a:ext cx="978408" cy="484632"/>
            </a:xfrm>
            <a:prstGeom prst="stripedRightArrow">
              <a:avLst/>
            </a:prstGeom>
            <a:solidFill>
              <a:srgbClr val="FFFFFF"/>
            </a:solidFill>
            <a:ln w="25400" cap="flat">
              <a:solidFill>
                <a:schemeClr val="accent1"/>
              </a:solid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AU" sz="5000" b="0" i="0" u="none" strike="noStrike" cap="none" spc="0" normalizeH="0" baseline="0" dirty="0">
                <a:ln>
                  <a:noFill/>
                </a:ln>
                <a:solidFill>
                  <a:srgbClr val="000000"/>
                </a:solidFill>
                <a:effectLst/>
                <a:uFillTx/>
                <a:latin typeface="+mn-lt"/>
                <a:ea typeface="+mn-ea"/>
                <a:cs typeface="+mn-cs"/>
                <a:sym typeface="Helvetica"/>
              </a:endParaRPr>
            </a:p>
          </p:txBody>
        </p:sp>
      </p:grpSp>
    </p:spTree>
    <p:extLst>
      <p:ext uri="{BB962C8B-B14F-4D97-AF65-F5344CB8AC3E}">
        <p14:creationId xmlns:p14="http://schemas.microsoft.com/office/powerpoint/2010/main" val="706781890"/>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911</TotalTime>
  <Words>1579</Words>
  <Application>Microsoft Office PowerPoint</Application>
  <PresentationFormat>On-screen Show (16:9)</PresentationFormat>
  <Paragraphs>160</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Helvetica</vt:lpstr>
      <vt:lpstr>Helvetica Light</vt:lpstr>
      <vt:lpstr>Helvetica Neue</vt:lpstr>
      <vt:lpstr>Roboto</vt:lpstr>
      <vt:lpstr>Roboto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Adams</dc:creator>
  <cp:lastModifiedBy>Philip Adams</cp:lastModifiedBy>
  <cp:revision>87</cp:revision>
  <dcterms:modified xsi:type="dcterms:W3CDTF">2021-07-24T20:53:07Z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dc88d9-fa17-47eb-a208-3e66f59d50e5_Enabled">
    <vt:lpwstr>true</vt:lpwstr>
  </property>
  <property fmtid="{D5CDD505-2E9C-101B-9397-08002B2CF9AE}" pid="3" name="MSIP_Label_d7dc88d9-fa17-47eb-a208-3e66f59d50e5_SetDate">
    <vt:lpwstr>2021-07-20T00:03:43Z</vt:lpwstr>
  </property>
  <property fmtid="{D5CDD505-2E9C-101B-9397-08002B2CF9AE}" pid="4" name="MSIP_Label_d7dc88d9-fa17-47eb-a208-3e66f59d50e5_Method">
    <vt:lpwstr>Standard</vt:lpwstr>
  </property>
  <property fmtid="{D5CDD505-2E9C-101B-9397-08002B2CF9AE}" pid="5" name="MSIP_Label_d7dc88d9-fa17-47eb-a208-3e66f59d50e5_Name">
    <vt:lpwstr>Internal</vt:lpwstr>
  </property>
  <property fmtid="{D5CDD505-2E9C-101B-9397-08002B2CF9AE}" pid="6" name="MSIP_Label_d7dc88d9-fa17-47eb-a208-3e66f59d50e5_SiteId">
    <vt:lpwstr>d51ba343-9258-4ea6-9907-426d8c84ec12</vt:lpwstr>
  </property>
  <property fmtid="{D5CDD505-2E9C-101B-9397-08002B2CF9AE}" pid="7" name="MSIP_Label_d7dc88d9-fa17-47eb-a208-3e66f59d50e5_ActionId">
    <vt:lpwstr>77cc5e18-7022-45c9-92d0-96b724c656a0</vt:lpwstr>
  </property>
  <property fmtid="{D5CDD505-2E9C-101B-9397-08002B2CF9AE}" pid="8" name="MSIP_Label_d7dc88d9-fa17-47eb-a208-3e66f59d50e5_ContentBits">
    <vt:lpwstr>0</vt:lpwstr>
  </property>
</Properties>
</file>